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sldIdLst>
    <p:sldId id="258" r:id="rId5"/>
    <p:sldId id="259" r:id="rId6"/>
    <p:sldId id="260" r:id="rId7"/>
    <p:sldId id="270" r:id="rId8"/>
    <p:sldId id="294" r:id="rId9"/>
    <p:sldId id="313" r:id="rId10"/>
    <p:sldId id="296" r:id="rId11"/>
    <p:sldId id="289" r:id="rId12"/>
    <p:sldId id="285" r:id="rId13"/>
    <p:sldId id="314" r:id="rId14"/>
    <p:sldId id="315" r:id="rId15"/>
    <p:sldId id="316" r:id="rId16"/>
    <p:sldId id="318" r:id="rId17"/>
    <p:sldId id="317" r:id="rId18"/>
    <p:sldId id="28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411B"/>
    <a:srgbClr val="EBF2DC"/>
    <a:srgbClr val="F7D4DC"/>
    <a:srgbClr val="FFD1FF"/>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047FD9-E243-4FA0-92BD-6879FFF96B93}" v="1" dt="2022-03-23T14:50:16.8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59" autoAdjust="0"/>
    <p:restoredTop sz="71915" autoAdjust="0"/>
  </p:normalViewPr>
  <p:slideViewPr>
    <p:cSldViewPr snapToGrid="0">
      <p:cViewPr varScale="1">
        <p:scale>
          <a:sx n="114" d="100"/>
          <a:sy n="114" d="100"/>
        </p:scale>
        <p:origin x="52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ana Flamanzanu" userId="04ada928-343c-43e0-ba28-4dea1173dad2" providerId="ADAL" clId="{F8047FD9-E243-4FA0-92BD-6879FFF96B93}"/>
    <pc:docChg chg="undo custSel addSld delSld modSld sldOrd">
      <pc:chgData name="Oana Flamanzanu" userId="04ada928-343c-43e0-ba28-4dea1173dad2" providerId="ADAL" clId="{F8047FD9-E243-4FA0-92BD-6879FFF96B93}" dt="2022-03-23T14:50:36.969" v="156" actId="1076"/>
      <pc:docMkLst>
        <pc:docMk/>
      </pc:docMkLst>
      <pc:sldChg chg="modSp mod">
        <pc:chgData name="Oana Flamanzanu" userId="04ada928-343c-43e0-ba28-4dea1173dad2" providerId="ADAL" clId="{F8047FD9-E243-4FA0-92BD-6879FFF96B93}" dt="2022-03-21T16:29:16.566" v="5" actId="20577"/>
        <pc:sldMkLst>
          <pc:docMk/>
          <pc:sldMk cId="460348084" sldId="258"/>
        </pc:sldMkLst>
        <pc:spChg chg="mod">
          <ac:chgData name="Oana Flamanzanu" userId="04ada928-343c-43e0-ba28-4dea1173dad2" providerId="ADAL" clId="{F8047FD9-E243-4FA0-92BD-6879FFF96B93}" dt="2022-03-21T16:29:16.566" v="5" actId="20577"/>
          <ac:spMkLst>
            <pc:docMk/>
            <pc:sldMk cId="460348084" sldId="258"/>
            <ac:spMk id="95" creationId="{00000000-0000-0000-0000-000000000000}"/>
          </ac:spMkLst>
        </pc:spChg>
      </pc:sldChg>
      <pc:sldChg chg="modSp mod">
        <pc:chgData name="Oana Flamanzanu" userId="04ada928-343c-43e0-ba28-4dea1173dad2" providerId="ADAL" clId="{F8047FD9-E243-4FA0-92BD-6879FFF96B93}" dt="2022-03-21T16:39:46.348" v="25" actId="6549"/>
        <pc:sldMkLst>
          <pc:docMk/>
          <pc:sldMk cId="2778100572" sldId="259"/>
        </pc:sldMkLst>
        <pc:spChg chg="mod">
          <ac:chgData name="Oana Flamanzanu" userId="04ada928-343c-43e0-ba28-4dea1173dad2" providerId="ADAL" clId="{F8047FD9-E243-4FA0-92BD-6879FFF96B93}" dt="2022-03-21T16:39:46.348" v="25" actId="6549"/>
          <ac:spMkLst>
            <pc:docMk/>
            <pc:sldMk cId="2778100572" sldId="259"/>
            <ac:spMk id="102" creationId="{00000000-0000-0000-0000-000000000000}"/>
          </ac:spMkLst>
        </pc:spChg>
      </pc:sldChg>
      <pc:sldChg chg="modSp mod">
        <pc:chgData name="Oana Flamanzanu" userId="04ada928-343c-43e0-ba28-4dea1173dad2" providerId="ADAL" clId="{F8047FD9-E243-4FA0-92BD-6879FFF96B93}" dt="2022-03-21T16:41:42" v="27" actId="20577"/>
        <pc:sldMkLst>
          <pc:docMk/>
          <pc:sldMk cId="4102763407" sldId="260"/>
        </pc:sldMkLst>
        <pc:spChg chg="mod">
          <ac:chgData name="Oana Flamanzanu" userId="04ada928-343c-43e0-ba28-4dea1173dad2" providerId="ADAL" clId="{F8047FD9-E243-4FA0-92BD-6879FFF96B93}" dt="2022-03-21T16:41:42" v="27" actId="20577"/>
          <ac:spMkLst>
            <pc:docMk/>
            <pc:sldMk cId="4102763407" sldId="260"/>
            <ac:spMk id="510" creationId="{00000000-0000-0000-0000-000000000000}"/>
          </ac:spMkLst>
        </pc:spChg>
      </pc:sldChg>
      <pc:sldChg chg="addSp delSp modSp mod">
        <pc:chgData name="Oana Flamanzanu" userId="04ada928-343c-43e0-ba28-4dea1173dad2" providerId="ADAL" clId="{F8047FD9-E243-4FA0-92BD-6879FFF96B93}" dt="2022-03-21T16:44:34.026" v="47" actId="1076"/>
        <pc:sldMkLst>
          <pc:docMk/>
          <pc:sldMk cId="3861589104" sldId="270"/>
        </pc:sldMkLst>
        <pc:spChg chg="del">
          <ac:chgData name="Oana Flamanzanu" userId="04ada928-343c-43e0-ba28-4dea1173dad2" providerId="ADAL" clId="{F8047FD9-E243-4FA0-92BD-6879FFF96B93}" dt="2022-03-21T16:42:23.538" v="34" actId="478"/>
          <ac:spMkLst>
            <pc:docMk/>
            <pc:sldMk cId="3861589104" sldId="270"/>
            <ac:spMk id="3" creationId="{588FBF5E-02AE-4902-9FEF-85EA40B26A27}"/>
          </ac:spMkLst>
        </pc:spChg>
        <pc:spChg chg="mod">
          <ac:chgData name="Oana Flamanzanu" userId="04ada928-343c-43e0-ba28-4dea1173dad2" providerId="ADAL" clId="{F8047FD9-E243-4FA0-92BD-6879FFF96B93}" dt="2022-03-21T16:42:03.978" v="31" actId="14100"/>
          <ac:spMkLst>
            <pc:docMk/>
            <pc:sldMk cId="3861589104" sldId="270"/>
            <ac:spMk id="854" creationId="{00000000-0000-0000-0000-000000000000}"/>
          </ac:spMkLst>
        </pc:spChg>
        <pc:spChg chg="mod">
          <ac:chgData name="Oana Flamanzanu" userId="04ada928-343c-43e0-ba28-4dea1173dad2" providerId="ADAL" clId="{F8047FD9-E243-4FA0-92BD-6879FFF96B93}" dt="2022-03-21T16:42:07.376" v="32" actId="14100"/>
          <ac:spMkLst>
            <pc:docMk/>
            <pc:sldMk cId="3861589104" sldId="270"/>
            <ac:spMk id="855" creationId="{00000000-0000-0000-0000-000000000000}"/>
          </ac:spMkLst>
        </pc:spChg>
        <pc:picChg chg="del">
          <ac:chgData name="Oana Flamanzanu" userId="04ada928-343c-43e0-ba28-4dea1173dad2" providerId="ADAL" clId="{F8047FD9-E243-4FA0-92BD-6879FFF96B93}" dt="2022-03-21T16:42:21.360" v="33" actId="478"/>
          <ac:picMkLst>
            <pc:docMk/>
            <pc:sldMk cId="3861589104" sldId="270"/>
            <ac:picMk id="5" creationId="{6298657E-E1DA-4198-9B9E-FCD8596523FC}"/>
          </ac:picMkLst>
        </pc:picChg>
        <pc:picChg chg="add del mod">
          <ac:chgData name="Oana Flamanzanu" userId="04ada928-343c-43e0-ba28-4dea1173dad2" providerId="ADAL" clId="{F8047FD9-E243-4FA0-92BD-6879FFF96B93}" dt="2022-03-21T16:43:56.659" v="42" actId="478"/>
          <ac:picMkLst>
            <pc:docMk/>
            <pc:sldMk cId="3861589104" sldId="270"/>
            <ac:picMk id="6" creationId="{73B6EB91-A219-43DE-AAE8-2908D17097B2}"/>
          </ac:picMkLst>
        </pc:picChg>
        <pc:picChg chg="add mod">
          <ac:chgData name="Oana Flamanzanu" userId="04ada928-343c-43e0-ba28-4dea1173dad2" providerId="ADAL" clId="{F8047FD9-E243-4FA0-92BD-6879FFF96B93}" dt="2022-03-21T16:44:34.026" v="47" actId="1076"/>
          <ac:picMkLst>
            <pc:docMk/>
            <pc:sldMk cId="3861589104" sldId="270"/>
            <ac:picMk id="8" creationId="{3CE82EEC-B82C-4E98-A4CC-30DBA1B333DB}"/>
          </ac:picMkLst>
        </pc:picChg>
      </pc:sldChg>
      <pc:sldChg chg="modSp mod ord">
        <pc:chgData name="Oana Flamanzanu" userId="04ada928-343c-43e0-ba28-4dea1173dad2" providerId="ADAL" clId="{F8047FD9-E243-4FA0-92BD-6879FFF96B93}" dt="2022-03-21T16:59:38.588" v="148"/>
        <pc:sldMkLst>
          <pc:docMk/>
          <pc:sldMk cId="1841122669" sldId="275"/>
        </pc:sldMkLst>
        <pc:spChg chg="mod">
          <ac:chgData name="Oana Flamanzanu" userId="04ada928-343c-43e0-ba28-4dea1173dad2" providerId="ADAL" clId="{F8047FD9-E243-4FA0-92BD-6879FFF96B93}" dt="2022-03-21T16:51:38.216" v="105" actId="20577"/>
          <ac:spMkLst>
            <pc:docMk/>
            <pc:sldMk cId="1841122669" sldId="275"/>
            <ac:spMk id="510" creationId="{00000000-0000-0000-0000-000000000000}"/>
          </ac:spMkLst>
        </pc:spChg>
      </pc:sldChg>
      <pc:sldChg chg="del">
        <pc:chgData name="Oana Flamanzanu" userId="04ada928-343c-43e0-ba28-4dea1173dad2" providerId="ADAL" clId="{F8047FD9-E243-4FA0-92BD-6879FFF96B93}" dt="2022-03-21T16:51:24.164" v="102" actId="47"/>
        <pc:sldMkLst>
          <pc:docMk/>
          <pc:sldMk cId="2142945995" sldId="279"/>
        </pc:sldMkLst>
      </pc:sldChg>
      <pc:sldChg chg="del">
        <pc:chgData name="Oana Flamanzanu" userId="04ada928-343c-43e0-ba28-4dea1173dad2" providerId="ADAL" clId="{F8047FD9-E243-4FA0-92BD-6879FFF96B93}" dt="2022-03-21T16:51:26.084" v="103" actId="47"/>
        <pc:sldMkLst>
          <pc:docMk/>
          <pc:sldMk cId="3776552131" sldId="281"/>
        </pc:sldMkLst>
      </pc:sldChg>
      <pc:sldChg chg="addSp delSp modSp mod ord modNotesTx">
        <pc:chgData name="Oana Flamanzanu" userId="04ada928-343c-43e0-ba28-4dea1173dad2" providerId="ADAL" clId="{F8047FD9-E243-4FA0-92BD-6879FFF96B93}" dt="2022-03-21T17:01:53.191" v="149"/>
        <pc:sldMkLst>
          <pc:docMk/>
          <pc:sldMk cId="436944542" sldId="282"/>
        </pc:sldMkLst>
        <pc:spChg chg="del">
          <ac:chgData name="Oana Flamanzanu" userId="04ada928-343c-43e0-ba28-4dea1173dad2" providerId="ADAL" clId="{F8047FD9-E243-4FA0-92BD-6879FFF96B93}" dt="2022-03-21T16:51:52.841" v="110" actId="478"/>
          <ac:spMkLst>
            <pc:docMk/>
            <pc:sldMk cId="436944542" sldId="282"/>
            <ac:spMk id="3" creationId="{588FBF5E-02AE-4902-9FEF-85EA40B26A27}"/>
          </ac:spMkLst>
        </pc:spChg>
        <pc:spChg chg="del mod">
          <ac:chgData name="Oana Flamanzanu" userId="04ada928-343c-43e0-ba28-4dea1173dad2" providerId="ADAL" clId="{F8047FD9-E243-4FA0-92BD-6879FFF96B93}" dt="2022-03-21T16:51:51.339" v="109" actId="478"/>
          <ac:spMkLst>
            <pc:docMk/>
            <pc:sldMk cId="436944542" sldId="282"/>
            <ac:spMk id="4" creationId="{B246ADA0-1AB1-4618-9649-600435DD925D}"/>
          </ac:spMkLst>
        </pc:spChg>
        <pc:spChg chg="mod">
          <ac:chgData name="Oana Flamanzanu" userId="04ada928-343c-43e0-ba28-4dea1173dad2" providerId="ADAL" clId="{F8047FD9-E243-4FA0-92BD-6879FFF96B93}" dt="2022-03-21T16:51:45.973" v="107" actId="20577"/>
          <ac:spMkLst>
            <pc:docMk/>
            <pc:sldMk cId="436944542" sldId="282"/>
            <ac:spMk id="855" creationId="{00000000-0000-0000-0000-000000000000}"/>
          </ac:spMkLst>
        </pc:spChg>
        <pc:picChg chg="add mod">
          <ac:chgData name="Oana Flamanzanu" userId="04ada928-343c-43e0-ba28-4dea1173dad2" providerId="ADAL" clId="{F8047FD9-E243-4FA0-92BD-6879FFF96B93}" dt="2022-03-21T16:59:27.417" v="144" actId="14100"/>
          <ac:picMkLst>
            <pc:docMk/>
            <pc:sldMk cId="436944542" sldId="282"/>
            <ac:picMk id="6" creationId="{804AA896-BCE8-4A92-B212-1B3F7C88A6EB}"/>
          </ac:picMkLst>
        </pc:picChg>
      </pc:sldChg>
      <pc:sldChg chg="addSp delSp modSp mod">
        <pc:chgData name="Oana Flamanzanu" userId="04ada928-343c-43e0-ba28-4dea1173dad2" providerId="ADAL" clId="{F8047FD9-E243-4FA0-92BD-6879FFF96B93}" dt="2022-03-21T16:55:16.142" v="139" actId="20577"/>
        <pc:sldMkLst>
          <pc:docMk/>
          <pc:sldMk cId="51576463" sldId="285"/>
        </pc:sldMkLst>
        <pc:spChg chg="del">
          <ac:chgData name="Oana Flamanzanu" userId="04ada928-343c-43e0-ba28-4dea1173dad2" providerId="ADAL" clId="{F8047FD9-E243-4FA0-92BD-6879FFF96B93}" dt="2022-03-21T16:53:18.666" v="115" actId="478"/>
          <ac:spMkLst>
            <pc:docMk/>
            <pc:sldMk cId="51576463" sldId="285"/>
            <ac:spMk id="3" creationId="{588FBF5E-02AE-4902-9FEF-85EA40B26A27}"/>
          </ac:spMkLst>
        </pc:spChg>
        <pc:spChg chg="del">
          <ac:chgData name="Oana Flamanzanu" userId="04ada928-343c-43e0-ba28-4dea1173dad2" providerId="ADAL" clId="{F8047FD9-E243-4FA0-92BD-6879FFF96B93}" dt="2022-03-21T16:53:20.052" v="116" actId="478"/>
          <ac:spMkLst>
            <pc:docMk/>
            <pc:sldMk cId="51576463" sldId="285"/>
            <ac:spMk id="4" creationId="{B246ADA0-1AB1-4618-9649-600435DD925D}"/>
          </ac:spMkLst>
        </pc:spChg>
        <pc:spChg chg="add mod">
          <ac:chgData name="Oana Flamanzanu" userId="04ada928-343c-43e0-ba28-4dea1173dad2" providerId="ADAL" clId="{F8047FD9-E243-4FA0-92BD-6879FFF96B93}" dt="2022-03-21T16:54:38.743" v="129" actId="14100"/>
          <ac:spMkLst>
            <pc:docMk/>
            <pc:sldMk cId="51576463" sldId="285"/>
            <ac:spMk id="11" creationId="{D3BA6570-236D-471A-8088-E682A13BDF87}"/>
          </ac:spMkLst>
        </pc:spChg>
        <pc:spChg chg="add mod">
          <ac:chgData name="Oana Flamanzanu" userId="04ada928-343c-43e0-ba28-4dea1173dad2" providerId="ADAL" clId="{F8047FD9-E243-4FA0-92BD-6879FFF96B93}" dt="2022-03-21T16:55:16.142" v="139" actId="20577"/>
          <ac:spMkLst>
            <pc:docMk/>
            <pc:sldMk cId="51576463" sldId="285"/>
            <ac:spMk id="13" creationId="{595783A9-55C6-4AE0-986D-6F4E22400D30}"/>
          </ac:spMkLst>
        </pc:spChg>
        <pc:spChg chg="mod">
          <ac:chgData name="Oana Flamanzanu" userId="04ada928-343c-43e0-ba28-4dea1173dad2" providerId="ADAL" clId="{F8047FD9-E243-4FA0-92BD-6879FFF96B93}" dt="2022-03-21T16:53:12.792" v="114" actId="1076"/>
          <ac:spMkLst>
            <pc:docMk/>
            <pc:sldMk cId="51576463" sldId="285"/>
            <ac:spMk id="855" creationId="{00000000-0000-0000-0000-000000000000}"/>
          </ac:spMkLst>
        </pc:spChg>
      </pc:sldChg>
      <pc:sldChg chg="del">
        <pc:chgData name="Oana Flamanzanu" userId="04ada928-343c-43e0-ba28-4dea1173dad2" providerId="ADAL" clId="{F8047FD9-E243-4FA0-92BD-6879FFF96B93}" dt="2022-03-21T16:53:23.389" v="117" actId="47"/>
        <pc:sldMkLst>
          <pc:docMk/>
          <pc:sldMk cId="2894492354" sldId="286"/>
        </pc:sldMkLst>
      </pc:sldChg>
      <pc:sldChg chg="del">
        <pc:chgData name="Oana Flamanzanu" userId="04ada928-343c-43e0-ba28-4dea1173dad2" providerId="ADAL" clId="{F8047FD9-E243-4FA0-92BD-6879FFF96B93}" dt="2022-03-21T16:53:24.759" v="118" actId="47"/>
        <pc:sldMkLst>
          <pc:docMk/>
          <pc:sldMk cId="3278855387" sldId="287"/>
        </pc:sldMkLst>
      </pc:sldChg>
      <pc:sldChg chg="del">
        <pc:chgData name="Oana Flamanzanu" userId="04ada928-343c-43e0-ba28-4dea1173dad2" providerId="ADAL" clId="{F8047FD9-E243-4FA0-92BD-6879FFF96B93}" dt="2022-03-21T16:53:25.963" v="119" actId="47"/>
        <pc:sldMkLst>
          <pc:docMk/>
          <pc:sldMk cId="2516656013" sldId="288"/>
        </pc:sldMkLst>
      </pc:sldChg>
      <pc:sldChg chg="modSp mod">
        <pc:chgData name="Oana Flamanzanu" userId="04ada928-343c-43e0-ba28-4dea1173dad2" providerId="ADAL" clId="{F8047FD9-E243-4FA0-92BD-6879FFF96B93}" dt="2022-03-21T16:52:51.422" v="112" actId="5793"/>
        <pc:sldMkLst>
          <pc:docMk/>
          <pc:sldMk cId="2032772939" sldId="289"/>
        </pc:sldMkLst>
        <pc:spChg chg="mod">
          <ac:chgData name="Oana Flamanzanu" userId="04ada928-343c-43e0-ba28-4dea1173dad2" providerId="ADAL" clId="{F8047FD9-E243-4FA0-92BD-6879FFF96B93}" dt="2022-03-21T16:52:51.422" v="112" actId="5793"/>
          <ac:spMkLst>
            <pc:docMk/>
            <pc:sldMk cId="2032772939" sldId="289"/>
            <ac:spMk id="510" creationId="{00000000-0000-0000-0000-000000000000}"/>
          </ac:spMkLst>
        </pc:spChg>
      </pc:sldChg>
      <pc:sldChg chg="del">
        <pc:chgData name="Oana Flamanzanu" userId="04ada928-343c-43e0-ba28-4dea1173dad2" providerId="ADAL" clId="{F8047FD9-E243-4FA0-92BD-6879FFF96B93}" dt="2022-03-21T16:53:27.143" v="120" actId="47"/>
        <pc:sldMkLst>
          <pc:docMk/>
          <pc:sldMk cId="4248014821" sldId="290"/>
        </pc:sldMkLst>
      </pc:sldChg>
      <pc:sldChg chg="del">
        <pc:chgData name="Oana Flamanzanu" userId="04ada928-343c-43e0-ba28-4dea1173dad2" providerId="ADAL" clId="{F8047FD9-E243-4FA0-92BD-6879FFF96B93}" dt="2022-03-21T16:53:29.160" v="121" actId="47"/>
        <pc:sldMkLst>
          <pc:docMk/>
          <pc:sldMk cId="829961712" sldId="291"/>
        </pc:sldMkLst>
      </pc:sldChg>
      <pc:sldChg chg="addSp delSp modSp add mod">
        <pc:chgData name="Oana Flamanzanu" userId="04ada928-343c-43e0-ba28-4dea1173dad2" providerId="ADAL" clId="{F8047FD9-E243-4FA0-92BD-6879FFF96B93}" dt="2022-03-21T16:45:16.012" v="57" actId="14100"/>
        <pc:sldMkLst>
          <pc:docMk/>
          <pc:sldMk cId="430253226" sldId="292"/>
        </pc:sldMkLst>
        <pc:picChg chg="add mod">
          <ac:chgData name="Oana Flamanzanu" userId="04ada928-343c-43e0-ba28-4dea1173dad2" providerId="ADAL" clId="{F8047FD9-E243-4FA0-92BD-6879FFF96B93}" dt="2022-03-21T16:45:16.012" v="57" actId="14100"/>
          <ac:picMkLst>
            <pc:docMk/>
            <pc:sldMk cId="430253226" sldId="292"/>
            <ac:picMk id="4" creationId="{79071C25-6C96-4F6F-8BE2-01AAFE8CAF4D}"/>
          </ac:picMkLst>
        </pc:picChg>
        <pc:picChg chg="del">
          <ac:chgData name="Oana Flamanzanu" userId="04ada928-343c-43e0-ba28-4dea1173dad2" providerId="ADAL" clId="{F8047FD9-E243-4FA0-92BD-6879FFF96B93}" dt="2022-03-21T16:44:41.189" v="49" actId="478"/>
          <ac:picMkLst>
            <pc:docMk/>
            <pc:sldMk cId="430253226" sldId="292"/>
            <ac:picMk id="8" creationId="{3CE82EEC-B82C-4E98-A4CC-30DBA1B333DB}"/>
          </ac:picMkLst>
        </pc:picChg>
      </pc:sldChg>
      <pc:sldChg chg="addSp delSp modSp add mod modNotesTx">
        <pc:chgData name="Oana Flamanzanu" userId="04ada928-343c-43e0-ba28-4dea1173dad2" providerId="ADAL" clId="{F8047FD9-E243-4FA0-92BD-6879FFF96B93}" dt="2022-03-23T14:50:36.969" v="156" actId="1076"/>
        <pc:sldMkLst>
          <pc:docMk/>
          <pc:sldMk cId="3547382661" sldId="293"/>
        </pc:sldMkLst>
        <pc:spChg chg="add mod">
          <ac:chgData name="Oana Flamanzanu" userId="04ada928-343c-43e0-ba28-4dea1173dad2" providerId="ADAL" clId="{F8047FD9-E243-4FA0-92BD-6879FFF96B93}" dt="2022-03-21T16:48:08.067" v="81" actId="255"/>
          <ac:spMkLst>
            <pc:docMk/>
            <pc:sldMk cId="3547382661" sldId="293"/>
            <ac:spMk id="10" creationId="{030EE896-95B9-4B34-97D2-185E309DB53F}"/>
          </ac:spMkLst>
        </pc:spChg>
        <pc:spChg chg="add mod">
          <ac:chgData name="Oana Flamanzanu" userId="04ada928-343c-43e0-ba28-4dea1173dad2" providerId="ADAL" clId="{F8047FD9-E243-4FA0-92BD-6879FFF96B93}" dt="2022-03-23T14:50:32.266" v="155"/>
          <ac:spMkLst>
            <pc:docMk/>
            <pc:sldMk cId="3547382661" sldId="293"/>
            <ac:spMk id="12" creationId="{CBDEAE18-0692-4345-8212-1AEED1AB2EF6}"/>
          </ac:spMkLst>
        </pc:spChg>
        <pc:spChg chg="add mod">
          <ac:chgData name="Oana Flamanzanu" userId="04ada928-343c-43e0-ba28-4dea1173dad2" providerId="ADAL" clId="{F8047FD9-E243-4FA0-92BD-6879FFF96B93}" dt="2022-03-23T14:50:36.969" v="156" actId="1076"/>
          <ac:spMkLst>
            <pc:docMk/>
            <pc:sldMk cId="3547382661" sldId="293"/>
            <ac:spMk id="14" creationId="{48091934-284A-4535-AD4A-5C5A650731BD}"/>
          </ac:spMkLst>
        </pc:spChg>
        <pc:picChg chg="del">
          <ac:chgData name="Oana Flamanzanu" userId="04ada928-343c-43e0-ba28-4dea1173dad2" providerId="ADAL" clId="{F8047FD9-E243-4FA0-92BD-6879FFF96B93}" dt="2022-03-21T16:46:05.141" v="59" actId="478"/>
          <ac:picMkLst>
            <pc:docMk/>
            <pc:sldMk cId="3547382661" sldId="293"/>
            <ac:picMk id="4" creationId="{79071C25-6C96-4F6F-8BE2-01AAFE8CAF4D}"/>
          </ac:picMkLst>
        </pc:picChg>
      </pc:sldChg>
    </pc:docChg>
  </pc:docChgLst>
</pc:chgInfo>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svg>
</file>

<file path=ppt/media/image19.png>
</file>

<file path=ppt/media/image2.png>
</file>

<file path=ppt/media/image20.svg>
</file>

<file path=ppt/media/image21.png>
</file>

<file path=ppt/media/image22.png>
</file>

<file path=ppt/media/image3.png>
</file>

<file path=ppt/media/image4.tif>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2514B0-D2BE-4A10-A120-C5666EA3F26E}" type="datetimeFigureOut">
              <a:rPr lang="en-US" smtClean="0"/>
              <a:t>3/30/2022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C2E6E4-235B-4AB5-8BDD-235310462F1F}" type="slidenum">
              <a:rPr lang="en-US" smtClean="0"/>
              <a:t>‹#›</a:t>
            </a:fld>
            <a:endParaRPr lang="en-US"/>
          </a:p>
        </p:txBody>
      </p:sp>
    </p:spTree>
    <p:extLst>
      <p:ext uri="{BB962C8B-B14F-4D97-AF65-F5344CB8AC3E}">
        <p14:creationId xmlns:p14="http://schemas.microsoft.com/office/powerpoint/2010/main" val="1691741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2E6E4-235B-4AB5-8BDD-235310462F1F}" type="slidenum">
              <a:rPr lang="en-US" smtClean="0"/>
              <a:t>1</a:t>
            </a:fld>
            <a:endParaRPr lang="en-US"/>
          </a:p>
        </p:txBody>
      </p:sp>
    </p:spTree>
    <p:extLst>
      <p:ext uri="{BB962C8B-B14F-4D97-AF65-F5344CB8AC3E}">
        <p14:creationId xmlns:p14="http://schemas.microsoft.com/office/powerpoint/2010/main" val="22658841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601206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Shape 692"/>
          <p:cNvSpPr>
            <a:spLocks noGrp="1" noRot="1" noChangeAspect="1"/>
          </p:cNvSpPr>
          <p:nvPr>
            <p:ph type="sldImg"/>
          </p:nvPr>
        </p:nvSpPr>
        <p:spPr>
          <a:xfrm>
            <a:off x="381000" y="685800"/>
            <a:ext cx="6096000" cy="3429000"/>
          </a:xfrm>
          <a:prstGeom prst="rect">
            <a:avLst/>
          </a:prstGeom>
        </p:spPr>
        <p:txBody>
          <a:bodyPr/>
          <a:lstStyle/>
          <a:p>
            <a:endParaRPr/>
          </a:p>
        </p:txBody>
      </p:sp>
      <p:sp>
        <p:nvSpPr>
          <p:cNvPr id="693" name="Shape 693"/>
          <p:cNvSpPr>
            <a:spLocks noGrp="1"/>
          </p:cNvSpPr>
          <p:nvPr>
            <p:ph type="body" sz="quarter" idx="1"/>
          </p:nvPr>
        </p:nvSpPr>
        <p:spPr>
          <a:prstGeom prst="rect">
            <a:avLst/>
          </a:prstGeom>
        </p:spPr>
        <p:txBody>
          <a:bodyPr/>
          <a:lstStyle/>
          <a:p>
            <a:pPr>
              <a:defRPr b="1"/>
            </a:pPr>
            <a:r>
              <a:t>Elements (version 4)</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Use this version when there are less examples to breakdown with more text associated with the element.</a:t>
            </a:r>
          </a:p>
        </p:txBody>
      </p:sp>
    </p:spTree>
    <p:extLst>
      <p:ext uri="{BB962C8B-B14F-4D97-AF65-F5344CB8AC3E}">
        <p14:creationId xmlns:p14="http://schemas.microsoft.com/office/powerpoint/2010/main" val="38300767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8134431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087869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8" name="Shape 948"/>
          <p:cNvSpPr>
            <a:spLocks noGrp="1" noRot="1" noChangeAspect="1"/>
          </p:cNvSpPr>
          <p:nvPr>
            <p:ph type="sldImg"/>
          </p:nvPr>
        </p:nvSpPr>
        <p:spPr>
          <a:xfrm>
            <a:off x="381000" y="685800"/>
            <a:ext cx="6096000" cy="3429000"/>
          </a:xfrm>
          <a:prstGeom prst="rect">
            <a:avLst/>
          </a:prstGeom>
        </p:spPr>
        <p:txBody>
          <a:bodyPr/>
          <a:lstStyle/>
          <a:p>
            <a:endParaRPr/>
          </a:p>
        </p:txBody>
      </p:sp>
      <p:sp>
        <p:nvSpPr>
          <p:cNvPr id="949" name="Shape 949"/>
          <p:cNvSpPr>
            <a:spLocks noGrp="1"/>
          </p:cNvSpPr>
          <p:nvPr>
            <p:ph type="body" sz="quarter" idx="1"/>
          </p:nvPr>
        </p:nvSpPr>
        <p:spPr>
          <a:prstGeom prst="rect">
            <a:avLst/>
          </a:prstGeom>
        </p:spPr>
        <p:txBody>
          <a:bodyPr/>
          <a:lstStyle/>
          <a:p>
            <a:pPr>
              <a:defRPr b="1"/>
            </a:pPr>
            <a:r>
              <a:t>Data slide (version 5)</a:t>
            </a:r>
          </a:p>
          <a:p>
            <a:r>
              <a:t>Tables are mostly used to show the cost of the project.</a:t>
            </a:r>
          </a:p>
          <a:p>
            <a:r>
              <a:t>If the table is not too extensive, as shown here, use elements to reinforce or remind the audience of key ideas or information.</a:t>
            </a:r>
          </a:p>
        </p:txBody>
      </p:sp>
    </p:spTree>
    <p:extLst>
      <p:ext uri="{BB962C8B-B14F-4D97-AF65-F5344CB8AC3E}">
        <p14:creationId xmlns:p14="http://schemas.microsoft.com/office/powerpoint/2010/main" val="332820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noRot="1" noChangeAspect="1"/>
          </p:cNvSpPr>
          <p:nvPr>
            <p:ph type="sldImg"/>
          </p:nvPr>
        </p:nvSpPr>
        <p:spPr>
          <a:xfrm>
            <a:off x="381000" y="685800"/>
            <a:ext cx="6096000" cy="3429000"/>
          </a:xfrm>
          <a:prstGeom prst="rect">
            <a:avLst/>
          </a:prstGeom>
        </p:spPr>
        <p:txBody>
          <a:bodyPr/>
          <a:lstStyle/>
          <a:p>
            <a:endParaRPr/>
          </a:p>
        </p:txBody>
      </p:sp>
      <p:sp>
        <p:nvSpPr>
          <p:cNvPr id="514" name="Shape 5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4978557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104"/>
          <p:cNvSpPr>
            <a:spLocks noGrp="1" noRot="1" noChangeAspect="1"/>
          </p:cNvSpPr>
          <p:nvPr>
            <p:ph type="sldImg"/>
          </p:nvPr>
        </p:nvSpPr>
        <p:spPr>
          <a:xfrm>
            <a:off x="381000" y="685800"/>
            <a:ext cx="6096000" cy="3429000"/>
          </a:xfrm>
          <a:prstGeom prst="rect">
            <a:avLst/>
          </a:prstGeom>
        </p:spPr>
        <p:txBody>
          <a:bodyPr/>
          <a:lstStyle/>
          <a:p>
            <a:endParaRPr/>
          </a:p>
        </p:txBody>
      </p:sp>
      <p:sp>
        <p:nvSpPr>
          <p:cNvPr id="105" name="Shape 105"/>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noRot="1" noChangeAspect="1"/>
          </p:cNvSpPr>
          <p:nvPr>
            <p:ph type="sldImg"/>
          </p:nvPr>
        </p:nvSpPr>
        <p:spPr>
          <a:xfrm>
            <a:off x="381000" y="685800"/>
            <a:ext cx="6096000" cy="3429000"/>
          </a:xfrm>
          <a:prstGeom prst="rect">
            <a:avLst/>
          </a:prstGeom>
        </p:spPr>
        <p:txBody>
          <a:bodyPr/>
          <a:lstStyle/>
          <a:p>
            <a:endParaRPr/>
          </a:p>
        </p:txBody>
      </p:sp>
      <p:sp>
        <p:nvSpPr>
          <p:cNvPr id="514" name="Shape 514"/>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704526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 name="Shape 648"/>
          <p:cNvSpPr>
            <a:spLocks noGrp="1" noRot="1" noChangeAspect="1"/>
          </p:cNvSpPr>
          <p:nvPr>
            <p:ph type="sldImg"/>
          </p:nvPr>
        </p:nvSpPr>
        <p:spPr>
          <a:xfrm>
            <a:off x="381000" y="685800"/>
            <a:ext cx="6096000" cy="3429000"/>
          </a:xfrm>
          <a:prstGeom prst="rect">
            <a:avLst/>
          </a:prstGeom>
        </p:spPr>
        <p:txBody>
          <a:bodyPr/>
          <a:lstStyle/>
          <a:p>
            <a:endParaRPr/>
          </a:p>
        </p:txBody>
      </p:sp>
      <p:sp>
        <p:nvSpPr>
          <p:cNvPr id="649" name="Shape 649"/>
          <p:cNvSpPr>
            <a:spLocks noGrp="1"/>
          </p:cNvSpPr>
          <p:nvPr>
            <p:ph type="body" sz="quarter" idx="1"/>
          </p:nvPr>
        </p:nvSpPr>
        <p:spPr>
          <a:prstGeom prst="rect">
            <a:avLst/>
          </a:prstGeom>
        </p:spPr>
        <p:txBody>
          <a:bodyPr/>
          <a:lstStyle/>
          <a:p>
            <a:pPr>
              <a:defRPr b="1"/>
            </a:pPr>
            <a:r>
              <a:t>Elements (version 3)</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a:p>
            <a:r>
              <a:t>If icons do not look good, take up too much room, or are not visually working, refer to “Standard text slide v8 and v9”.</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8" name="Shape 948"/>
          <p:cNvSpPr>
            <a:spLocks noGrp="1" noRot="1" noChangeAspect="1"/>
          </p:cNvSpPr>
          <p:nvPr>
            <p:ph type="sldImg"/>
          </p:nvPr>
        </p:nvSpPr>
        <p:spPr>
          <a:xfrm>
            <a:off x="381000" y="685800"/>
            <a:ext cx="6096000" cy="3429000"/>
          </a:xfrm>
          <a:prstGeom prst="rect">
            <a:avLst/>
          </a:prstGeom>
        </p:spPr>
        <p:txBody>
          <a:bodyPr/>
          <a:lstStyle/>
          <a:p>
            <a:endParaRPr/>
          </a:p>
        </p:txBody>
      </p:sp>
      <p:sp>
        <p:nvSpPr>
          <p:cNvPr id="949" name="Shape 949"/>
          <p:cNvSpPr>
            <a:spLocks noGrp="1"/>
          </p:cNvSpPr>
          <p:nvPr>
            <p:ph type="body" sz="quarter" idx="1"/>
          </p:nvPr>
        </p:nvSpPr>
        <p:spPr>
          <a:prstGeom prst="rect">
            <a:avLst/>
          </a:prstGeom>
        </p:spPr>
        <p:txBody>
          <a:bodyPr/>
          <a:lstStyle/>
          <a:p>
            <a:pPr>
              <a:defRPr b="1"/>
            </a:pPr>
            <a:r>
              <a:t>Data slide (version 5)</a:t>
            </a:r>
          </a:p>
          <a:p>
            <a:r>
              <a:t>Tables are mostly used to show the cost of the project.</a:t>
            </a:r>
          </a:p>
          <a:p>
            <a:r>
              <a:t>If the table is not too extensive, as shown here, use elements to reinforce or remind the audience of key ideas or information.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Shape 692"/>
          <p:cNvSpPr>
            <a:spLocks noGrp="1" noRot="1" noChangeAspect="1"/>
          </p:cNvSpPr>
          <p:nvPr>
            <p:ph type="sldImg"/>
          </p:nvPr>
        </p:nvSpPr>
        <p:spPr>
          <a:xfrm>
            <a:off x="381000" y="685800"/>
            <a:ext cx="6096000" cy="3429000"/>
          </a:xfrm>
          <a:prstGeom prst="rect">
            <a:avLst/>
          </a:prstGeom>
        </p:spPr>
        <p:txBody>
          <a:bodyPr/>
          <a:lstStyle/>
          <a:p>
            <a:endParaRPr/>
          </a:p>
        </p:txBody>
      </p:sp>
      <p:sp>
        <p:nvSpPr>
          <p:cNvPr id="693" name="Shape 693"/>
          <p:cNvSpPr>
            <a:spLocks noGrp="1"/>
          </p:cNvSpPr>
          <p:nvPr>
            <p:ph type="body" sz="quarter" idx="1"/>
          </p:nvPr>
        </p:nvSpPr>
        <p:spPr>
          <a:prstGeom prst="rect">
            <a:avLst/>
          </a:prstGeom>
        </p:spPr>
        <p:txBody>
          <a:bodyPr/>
          <a:lstStyle/>
          <a:p>
            <a:pPr>
              <a:defRPr b="1"/>
            </a:pPr>
            <a:r>
              <a:t>Elements (version 4)</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Use this version when there are less examples to breakdown with more text associated with the element.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noRot="1" noChangeAspect="1"/>
          </p:cNvSpPr>
          <p:nvPr>
            <p:ph type="sldImg"/>
          </p:nvPr>
        </p:nvSpPr>
        <p:spPr>
          <a:xfrm>
            <a:off x="381000" y="685800"/>
            <a:ext cx="6096000" cy="3429000"/>
          </a:xfrm>
          <a:prstGeom prst="rect">
            <a:avLst/>
          </a:prstGeom>
        </p:spPr>
        <p:txBody>
          <a:bodyPr/>
          <a:lstStyle/>
          <a:p>
            <a:endParaRPr/>
          </a:p>
        </p:txBody>
      </p:sp>
      <p:sp>
        <p:nvSpPr>
          <p:cNvPr id="514" name="Shape 5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056049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84225768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Minimal Foo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a:extLst>
              <a:ext uri="{FF2B5EF4-FFF2-40B4-BE49-F238E27FC236}">
                <a16:creationId xmlns:a16="http://schemas.microsoft.com/office/drawing/2014/main" id="{2BD33DE6-C1C8-5F49-85AF-C0BA0848938B}"/>
              </a:ext>
            </a:extLst>
          </p:cNvPr>
          <p:cNvPicPr>
            <a:picLocks noChangeAspect="1"/>
          </p:cNvPicPr>
          <p:nvPr userDrawn="1"/>
        </p:nvPicPr>
        <p:blipFill>
          <a:blip r:embed="rId2"/>
          <a:stretch>
            <a:fillRect/>
          </a:stretch>
        </p:blipFill>
        <p:spPr>
          <a:xfrm>
            <a:off x="48804" y="6646123"/>
            <a:ext cx="215279" cy="160338"/>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Footer - Black">
    <p:bg>
      <p:bgPr>
        <a:solidFill>
          <a:srgbClr val="000000"/>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9" name="Client name  //  presentation name  //  © Copyright 2020 Endava  //  Confidential and Proprietary  //  Version 1.0"/>
          <p:cNvSpPr txBox="1"/>
          <p:nvPr/>
        </p:nvSpPr>
        <p:spPr>
          <a:xfrm>
            <a:off x="337044" y="6650279"/>
            <a:ext cx="10661431" cy="160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nchor="ctr">
            <a:spAutoFit/>
          </a:bodyPr>
          <a:lstStyle/>
          <a:p>
            <a:pPr defTabSz="410766">
              <a:defRPr sz="1200" b="0" spc="119">
                <a:solidFill>
                  <a:srgbClr val="929292"/>
                </a:solidFill>
                <a:latin typeface="Helvetica Light"/>
                <a:ea typeface="Helvetica Light"/>
                <a:cs typeface="Helvetica Light"/>
                <a:sym typeface="Helvetica Light"/>
              </a:defRPr>
            </a:pPr>
            <a:r>
              <a:rPr sz="600" b="1" dirty="0">
                <a:latin typeface="+mn-lt"/>
                <a:ea typeface="+mn-ea"/>
                <a:cs typeface="+mn-cs"/>
                <a:sym typeface="Helvetica"/>
              </a:rPr>
              <a:t>Client name  </a:t>
            </a:r>
            <a:r>
              <a:rPr sz="600" b="0" i="0" dirty="0">
                <a:latin typeface="Arial" panose="020B0604020202020204" pitchFamily="34" charset="0"/>
                <a:cs typeface="Arial" panose="020B0604020202020204" pitchFamily="34" charset="0"/>
              </a:rPr>
              <a:t>// </a:t>
            </a:r>
            <a:r>
              <a:rPr sz="600" b="1" dirty="0">
                <a:latin typeface="+mn-lt"/>
                <a:ea typeface="+mn-ea"/>
                <a:cs typeface="+mn-cs"/>
                <a:sym typeface="Helvetica"/>
              </a:rPr>
              <a:t> </a:t>
            </a:r>
            <a:r>
              <a:rPr sz="600" b="0" i="0" dirty="0">
                <a:latin typeface="Arial" panose="020B0604020202020204" pitchFamily="34" charset="0"/>
                <a:cs typeface="Arial" panose="020B0604020202020204" pitchFamily="34" charset="0"/>
              </a:rPr>
              <a:t>presentation name  //  © Copyright 2020 </a:t>
            </a:r>
            <a:r>
              <a:rPr sz="600" b="0" i="0" dirty="0" err="1">
                <a:latin typeface="Arial" panose="020B0604020202020204" pitchFamily="34" charset="0"/>
                <a:cs typeface="Arial" panose="020B0604020202020204" pitchFamily="34" charset="0"/>
              </a:rPr>
              <a:t>Endava</a:t>
            </a:r>
            <a:r>
              <a:rPr sz="600" b="0" i="0" dirty="0">
                <a:latin typeface="Arial" panose="020B0604020202020204" pitchFamily="34" charset="0"/>
                <a:cs typeface="Arial" panose="020B0604020202020204" pitchFamily="34" charset="0"/>
              </a:rPr>
              <a:t>  //  Confidential and Proprietary  //  Version 1.0</a:t>
            </a:r>
          </a:p>
        </p:txBody>
      </p:sp>
      <p:pic>
        <p:nvPicPr>
          <p:cNvPr id="6" name="Picture 5">
            <a:extLst>
              <a:ext uri="{FF2B5EF4-FFF2-40B4-BE49-F238E27FC236}">
                <a16:creationId xmlns:a16="http://schemas.microsoft.com/office/drawing/2014/main" id="{395AB5CD-6A95-E04E-9BCC-26E9D9D1DD82}"/>
              </a:ext>
            </a:extLst>
          </p:cNvPr>
          <p:cNvPicPr>
            <a:picLocks noChangeAspect="1"/>
          </p:cNvPicPr>
          <p:nvPr userDrawn="1"/>
        </p:nvPicPr>
        <p:blipFill>
          <a:blip r:embed="rId2"/>
          <a:stretch>
            <a:fillRect/>
          </a:stretch>
        </p:blipFill>
        <p:spPr>
          <a:xfrm>
            <a:off x="48804" y="6646123"/>
            <a:ext cx="215279" cy="160338"/>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Header and Footer - Black">
    <p:bg>
      <p:bgPr>
        <a:solidFill>
          <a:srgbClr val="000000"/>
        </a:solidFill>
        <a:effectLst/>
      </p:bgPr>
    </p:bg>
    <p:spTree>
      <p:nvGrpSpPr>
        <p:cNvPr id="1" name=""/>
        <p:cNvGrpSpPr/>
        <p:nvPr/>
      </p:nvGrpSpPr>
      <p:grpSpPr>
        <a:xfrm>
          <a:off x="0" y="0"/>
          <a:ext cx="0" cy="0"/>
          <a:chOff x="0" y="0"/>
          <a:chExt cx="0" cy="0"/>
        </a:xfrm>
      </p:grpSpPr>
      <p:sp>
        <p:nvSpPr>
          <p:cNvPr id="2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0" name="Client Name  Presentation Title  -  1. Chapter Name"/>
          <p:cNvSpPr txBox="1">
            <a:spLocks noGrp="1"/>
          </p:cNvSpPr>
          <p:nvPr>
            <p:ph type="body" sz="quarter" idx="13"/>
          </p:nvPr>
        </p:nvSpPr>
        <p:spPr>
          <a:xfrm>
            <a:off x="851643" y="-238817"/>
            <a:ext cx="2447462" cy="882933"/>
          </a:xfrm>
          <a:prstGeom prst="rect">
            <a:avLst/>
          </a:prstGeom>
        </p:spPr>
        <p:txBody>
          <a:bodyPr wrap="square" lIns="71437" tIns="71437" rIns="71437" bIns="71437">
            <a:spAutoFit/>
          </a:bodyPr>
          <a:lstStyle/>
          <a:p>
            <a:pPr marL="0" indent="0">
              <a:buSzTx/>
              <a:buNone/>
              <a:defRPr sz="1600"/>
            </a:pPr>
            <a:r>
              <a:rPr b="1">
                <a:solidFill>
                  <a:srgbClr val="FFFFFF"/>
                </a:solidFill>
                <a:latin typeface="+mn-lt"/>
                <a:ea typeface="+mn-ea"/>
                <a:cs typeface="+mn-cs"/>
                <a:sym typeface="Helvetica"/>
              </a:rPr>
              <a:t>Client Name  </a:t>
            </a:r>
            <a:r>
              <a:rPr>
                <a:solidFill>
                  <a:srgbClr val="FFFFFF"/>
                </a:solidFill>
              </a:rPr>
              <a:t>Presentation Title  -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5979492" y="6540500"/>
            <a:ext cx="226666" cy="234950"/>
          </a:xfrm>
          <a:prstGeom prst="rect">
            <a:avLst/>
          </a:prstGeom>
        </p:spPr>
        <p:txBody>
          <a:bodyPr/>
          <a:lstStyle>
            <a:lvl1pPr algn="ctr">
              <a:defRPr sz="12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1524000" y="1122363"/>
            <a:ext cx="9144000" cy="2387600"/>
          </a:xfrm>
        </p:spPr>
        <p:txBody>
          <a:bodyPr anchor="b"/>
          <a:lstStyle>
            <a:lvl1pPr algn="ctr">
              <a:defRPr sz="3000"/>
            </a:lvl1pPr>
          </a:lstStyle>
          <a:p>
            <a:r>
              <a:rPr lang="en-GB"/>
              <a:t>Click to edit Master title style</a:t>
            </a:r>
            <a:endParaRPr lang="en-RO"/>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p:nvPr>
        </p:nvSpPr>
        <p:spPr>
          <a:xfrm>
            <a:off x="851643" y="7404"/>
            <a:ext cx="4959690" cy="390491"/>
          </a:xfrm>
          <a:prstGeom prst="rect">
            <a:avLst/>
          </a:prstGeom>
        </p:spPr>
        <p:txBody>
          <a:bodyPr wrap="none" lIns="71437" tIns="71437" rIns="71437" bIns="71437">
            <a:spAutoFit/>
          </a:bodyPr>
          <a:lstStyle>
            <a:lvl1pPr marL="0" indent="0">
              <a:buSzTx/>
              <a:buNone/>
              <a:defRPr sz="1600"/>
            </a:lvl1pPr>
          </a:lstStyle>
          <a:p>
            <a:pPr marL="0" indent="0">
              <a:buSzTx/>
              <a:buNone/>
              <a:defRPr sz="1600"/>
            </a:pPr>
            <a:r>
              <a:rPr b="1">
                <a:solidFill>
                  <a:srgbClr val="929292"/>
                </a:solidFill>
                <a:latin typeface="+mn-lt"/>
                <a:ea typeface="+mn-ea"/>
                <a:cs typeface="+mn-cs"/>
                <a:sym typeface="Helvetica"/>
              </a:rPr>
              <a:t>Client Name  </a:t>
            </a:r>
            <a:r>
              <a:rPr>
                <a:solidFill>
                  <a:srgbClr val="929292"/>
                </a:solidFill>
              </a:rPr>
              <a:t>Presentation Title  - </a:t>
            </a:r>
            <a:r>
              <a:t> </a:t>
            </a:r>
            <a:r>
              <a:rPr b="1">
                <a:solidFill>
                  <a:srgbClr val="DE411B"/>
                </a:solidFill>
                <a:latin typeface="+mn-lt"/>
                <a:ea typeface="+mn-ea"/>
                <a:cs typeface="+mn-cs"/>
                <a:sym typeface="Helvetica"/>
              </a:rPr>
              <a:t>1. Chapter Name</a:t>
            </a:r>
          </a:p>
        </p:txBody>
      </p:sp>
    </p:spTree>
    <p:extLst>
      <p:ext uri="{BB962C8B-B14F-4D97-AF65-F5344CB8AC3E}">
        <p14:creationId xmlns:p14="http://schemas.microsoft.com/office/powerpoint/2010/main" val="1922104700"/>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889000" y="-1588"/>
            <a:ext cx="206834" cy="24272"/>
          </a:xfrm>
          <a:prstGeom prst="rect">
            <a:avLst/>
          </a:prstGeom>
          <a:solidFill>
            <a:srgbClr val="DE411B"/>
          </a:solidFill>
          <a:ln w="12700">
            <a:miter lim="400000"/>
          </a:ln>
        </p:spPr>
        <p:txBody>
          <a:bodyPr lIns="0" tIns="0" rIns="0" bIns="0" anchor="ctr"/>
          <a:lstStyle/>
          <a:p>
            <a:pPr algn="ctr" defTabSz="412750">
              <a:lnSpc>
                <a:spcPct val="100000"/>
              </a:lnSpc>
              <a:defRPr sz="3200" cap="none" spc="0"/>
            </a:pPr>
            <a:endParaRPr sz="1600"/>
          </a:p>
        </p:txBody>
      </p:sp>
      <p:sp>
        <p:nvSpPr>
          <p:cNvPr id="3" name="Slide Number"/>
          <p:cNvSpPr txBox="1">
            <a:spLocks noGrp="1"/>
          </p:cNvSpPr>
          <p:nvPr>
            <p:ph type="sldNum" sz="quarter" idx="2"/>
          </p:nvPr>
        </p:nvSpPr>
        <p:spPr>
          <a:xfrm>
            <a:off x="11966462" y="6644723"/>
            <a:ext cx="170161" cy="471924"/>
          </a:xfrm>
          <a:prstGeom prst="rect">
            <a:avLst/>
          </a:prstGeom>
          <a:ln w="12700">
            <a:miter lim="400000"/>
          </a:ln>
        </p:spPr>
        <p:txBody>
          <a:bodyPr wrap="square" lIns="50800" tIns="50800" rIns="50800" bIns="50800">
            <a:spAutoFit/>
          </a:bodyPr>
          <a:lstStyle>
            <a:lvl1pPr algn="r" defTabSz="412750">
              <a:lnSpc>
                <a:spcPct val="100000"/>
              </a:lnSpc>
              <a:defRPr sz="8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337044" y="6650279"/>
            <a:ext cx="10661431" cy="160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nchor="ctr">
            <a:spAutoFit/>
          </a:bodyPr>
          <a:lstStyle/>
          <a:p>
            <a:pPr defTabSz="410766">
              <a:defRPr sz="1200" b="0" spc="119">
                <a:solidFill>
                  <a:srgbClr val="929292"/>
                </a:solidFill>
                <a:latin typeface="Helvetica Light"/>
                <a:ea typeface="Helvetica Light"/>
                <a:cs typeface="Helvetica Light"/>
                <a:sym typeface="Helvetica Light"/>
              </a:defRPr>
            </a:pPr>
            <a:r>
              <a:rPr sz="600" b="1" dirty="0">
                <a:latin typeface="+mn-lt"/>
                <a:ea typeface="+mn-ea"/>
                <a:cs typeface="+mn-cs"/>
                <a:sym typeface="Helvetica"/>
              </a:rPr>
              <a:t>Client name  </a:t>
            </a:r>
            <a:r>
              <a:rPr sz="600" b="0" i="0" dirty="0">
                <a:latin typeface="Arial" panose="020B0604020202020204" pitchFamily="34" charset="0"/>
                <a:cs typeface="Arial" panose="020B0604020202020204" pitchFamily="34" charset="0"/>
              </a:rPr>
              <a:t>// </a:t>
            </a:r>
            <a:r>
              <a:rPr sz="600" b="1" dirty="0">
                <a:latin typeface="+mn-lt"/>
                <a:ea typeface="+mn-ea"/>
                <a:cs typeface="+mn-cs"/>
                <a:sym typeface="Helvetica"/>
              </a:rPr>
              <a:t> </a:t>
            </a:r>
            <a:r>
              <a:rPr sz="600" b="0" i="0" dirty="0">
                <a:latin typeface="Arial" panose="020B0604020202020204" pitchFamily="34" charset="0"/>
                <a:cs typeface="Arial" panose="020B0604020202020204" pitchFamily="34" charset="0"/>
              </a:rPr>
              <a:t>presentation name  //  © Copyright 2020 </a:t>
            </a:r>
            <a:r>
              <a:rPr sz="600" b="0" i="0" dirty="0" err="1">
                <a:latin typeface="Arial" panose="020B0604020202020204" pitchFamily="34" charset="0"/>
                <a:cs typeface="Arial" panose="020B0604020202020204" pitchFamily="34" charset="0"/>
              </a:rPr>
              <a:t>Endava</a:t>
            </a:r>
            <a:r>
              <a:rPr sz="600" b="0" i="0" dirty="0">
                <a:latin typeface="Arial" panose="020B0604020202020204" pitchFamily="34" charset="0"/>
                <a:cs typeface="Arial" panose="020B0604020202020204" pitchFamily="34" charset="0"/>
              </a:rPr>
              <a:t>  //  Confidential and Proprietary  //  Version 1.0</a:t>
            </a:r>
          </a:p>
        </p:txBody>
      </p:sp>
      <p:sp>
        <p:nvSpPr>
          <p:cNvPr id="6" name="Body Level One…"/>
          <p:cNvSpPr txBox="1">
            <a:spLocks noGrp="1"/>
          </p:cNvSpPr>
          <p:nvPr>
            <p:ph type="body" idx="1"/>
          </p:nvPr>
        </p:nvSpPr>
        <p:spPr>
          <a:xfrm>
            <a:off x="844550" y="1574800"/>
            <a:ext cx="10502900" cy="4648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7"/>
          <a:stretch>
            <a:fillRect/>
          </a:stretch>
        </p:blipFill>
        <p:spPr>
          <a:xfrm>
            <a:off x="48804" y="6646123"/>
            <a:ext cx="215279" cy="160338"/>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56" r:id="rId1"/>
    <p:sldLayoutId id="2147483653" r:id="rId2"/>
    <p:sldLayoutId id="2147483651" r:id="rId3"/>
    <p:sldLayoutId id="2147483649" r:id="rId4"/>
    <p:sldLayoutId id="2147483657" r:id="rId5"/>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20.sv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image" Target="../media/image19.png"/><Relationship Id="rId5" Type="http://schemas.openxmlformats.org/officeDocument/2006/relationships/image" Target="../media/image18.sv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8.sv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17.png"/><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5" name="Endava Presentation…"/>
          <p:cNvSpPr txBox="1"/>
          <p:nvPr/>
        </p:nvSpPr>
        <p:spPr>
          <a:xfrm>
            <a:off x="1431788" y="4116998"/>
            <a:ext cx="10466043" cy="6052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80000"/>
              </a:lnSpc>
              <a:defRPr sz="7000" cap="none" spc="-209"/>
            </a:pPr>
            <a:r>
              <a:rPr lang="en-US" sz="4500" dirty="0">
                <a:solidFill>
                  <a:srgbClr val="DE4319"/>
                </a:solidFill>
                <a:latin typeface="Arial" panose="020B0604020202020204" pitchFamily="34" charset="0"/>
              </a:rPr>
              <a:t>API GATEWAY</a:t>
            </a:r>
            <a:endParaRPr lang="en-US" sz="4500" dirty="0"/>
          </a:p>
        </p:txBody>
      </p:sp>
      <p:pic>
        <p:nvPicPr>
          <p:cNvPr id="96" name="Image" descr="Image"/>
          <p:cNvPicPr>
            <a:picLocks noChangeAspect="1"/>
          </p:cNvPicPr>
          <p:nvPr/>
        </p:nvPicPr>
        <p:blipFill>
          <a:blip r:embed="rId3"/>
          <a:stretch>
            <a:fillRect/>
          </a:stretch>
        </p:blipFill>
        <p:spPr>
          <a:xfrm>
            <a:off x="1195912" y="3079773"/>
            <a:ext cx="1358305" cy="457155"/>
          </a:xfrm>
          <a:prstGeom prst="rect">
            <a:avLst/>
          </a:prstGeom>
          <a:ln w="12700">
            <a:miter lim="400000"/>
          </a:ln>
        </p:spPr>
      </p:pic>
      <p:sp>
        <p:nvSpPr>
          <p:cNvPr id="97" name="Rectangle"/>
          <p:cNvSpPr/>
          <p:nvPr/>
        </p:nvSpPr>
        <p:spPr>
          <a:xfrm>
            <a:off x="1555926" y="3924864"/>
            <a:ext cx="206835" cy="24272"/>
          </a:xfrm>
          <a:prstGeom prst="rect">
            <a:avLst/>
          </a:prstGeom>
          <a:solidFill>
            <a:srgbClr val="FFFFFF"/>
          </a:solidFill>
          <a:ln w="12700">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Tree>
    <p:extLst>
      <p:ext uri="{BB962C8B-B14F-4D97-AF65-F5344CB8AC3E}">
        <p14:creationId xmlns:p14="http://schemas.microsoft.com/office/powerpoint/2010/main" val="4603480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10</a:t>
            </a:fld>
            <a:endParaRPr/>
          </a:p>
        </p:txBody>
      </p:sp>
      <p:pic>
        <p:nvPicPr>
          <p:cNvPr id="852" name="Image" descr="Image"/>
          <p:cNvPicPr>
            <a:picLocks noChangeAspect="1"/>
          </p:cNvPicPr>
          <p:nvPr/>
        </p:nvPicPr>
        <p:blipFill>
          <a:blip r:embed="rId3"/>
          <a:srcRect l="66676"/>
          <a:stretch>
            <a:fillRect/>
          </a:stretch>
        </p:blipFill>
        <p:spPr>
          <a:xfrm>
            <a:off x="1036"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298565" y="2977881"/>
            <a:ext cx="1875659" cy="12100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API gateway</a:t>
            </a:r>
          </a:p>
          <a:p>
            <a:pPr algn="ctr">
              <a:lnSpc>
                <a:spcPct val="130000"/>
              </a:lnSpc>
              <a:buClr>
                <a:srgbClr val="DE411B"/>
              </a:buClr>
              <a:buSzPct val="100000"/>
              <a:defRPr spc="198"/>
            </a:pPr>
            <a:endParaRPr lang="en-US" sz="2000" dirty="0"/>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pic>
        <p:nvPicPr>
          <p:cNvPr id="4" name="Picture 3">
            <a:extLst>
              <a:ext uri="{FF2B5EF4-FFF2-40B4-BE49-F238E27FC236}">
                <a16:creationId xmlns:a16="http://schemas.microsoft.com/office/drawing/2014/main" id="{8B59475F-6643-4306-9DD5-9AEC496219E8}"/>
              </a:ext>
            </a:extLst>
          </p:cNvPr>
          <p:cNvPicPr>
            <a:picLocks noChangeAspect="1"/>
          </p:cNvPicPr>
          <p:nvPr/>
        </p:nvPicPr>
        <p:blipFill>
          <a:blip r:embed="rId5"/>
          <a:stretch>
            <a:fillRect/>
          </a:stretch>
        </p:blipFill>
        <p:spPr>
          <a:xfrm>
            <a:off x="4088933" y="1174191"/>
            <a:ext cx="7952290" cy="4636619"/>
          </a:xfrm>
          <a:prstGeom prst="rect">
            <a:avLst/>
          </a:prstGeom>
        </p:spPr>
      </p:pic>
      <p:sp>
        <p:nvSpPr>
          <p:cNvPr id="22" name="TextBox 21">
            <a:extLst>
              <a:ext uri="{FF2B5EF4-FFF2-40B4-BE49-F238E27FC236}">
                <a16:creationId xmlns:a16="http://schemas.microsoft.com/office/drawing/2014/main" id="{65AC6F3C-E8AE-4C8A-8AD3-CF389D475DD9}"/>
              </a:ext>
            </a:extLst>
          </p:cNvPr>
          <p:cNvSpPr txBox="1"/>
          <p:nvPr/>
        </p:nvSpPr>
        <p:spPr>
          <a:xfrm>
            <a:off x="11335903" y="6392732"/>
            <a:ext cx="705320" cy="25199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700" dirty="0">
                <a:solidFill>
                  <a:schemeClr val="bg1"/>
                </a:solidFill>
                <a:latin typeface="Arial" panose="020B0604020202020204" pitchFamily="34" charset="0"/>
                <a:ea typeface="Helvetica Light"/>
                <a:cs typeface="Arial" panose="020B0604020202020204" pitchFamily="34" charset="0"/>
                <a:sym typeface="Helvetica Light"/>
              </a:rPr>
              <a:t>m</a:t>
            </a:r>
            <a:r>
              <a:rPr lang="en-US" sz="700" b="0" cap="none" spc="0" dirty="0">
                <a:solidFill>
                  <a:schemeClr val="bg1"/>
                </a:solidFill>
                <a:latin typeface="Arial" panose="020B0604020202020204" pitchFamily="34" charset="0"/>
                <a:ea typeface="Helvetica Light"/>
                <a:cs typeface="Arial" panose="020B0604020202020204" pitchFamily="34" charset="0"/>
                <a:sym typeface="Helvetica Light"/>
              </a:rPr>
              <a:t>icrosoft.com</a:t>
            </a:r>
          </a:p>
        </p:txBody>
      </p:sp>
    </p:spTree>
    <p:extLst>
      <p:ext uri="{BB962C8B-B14F-4D97-AF65-F5344CB8AC3E}">
        <p14:creationId xmlns:p14="http://schemas.microsoft.com/office/powerpoint/2010/main" val="12334122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ectangle">
            <a:extLst>
              <a:ext uri="{FF2B5EF4-FFF2-40B4-BE49-F238E27FC236}">
                <a16:creationId xmlns:a16="http://schemas.microsoft.com/office/drawing/2014/main" id="{1026DEEA-CBA8-4C2A-9172-8805428BB012}"/>
              </a:ext>
            </a:extLst>
          </p:cNvPr>
          <p:cNvSpPr/>
          <p:nvPr/>
        </p:nvSpPr>
        <p:spPr>
          <a:xfrm rot="16200000">
            <a:off x="1709873" y="1997874"/>
            <a:ext cx="31751" cy="342901"/>
          </a:xfrm>
          <a:prstGeom prst="rect">
            <a:avLst/>
          </a:prstGeom>
          <a:solidFill>
            <a:srgbClr val="000000"/>
          </a:solidFill>
          <a:ln w="12700">
            <a:miter lim="400000"/>
          </a:ln>
        </p:spPr>
        <p:txBody>
          <a:bodyPr lIns="0" tIns="0" rIns="0" bIns="0" anchor="ctr"/>
          <a:lstStyle/>
          <a:p>
            <a:pPr algn="ctr" defTabSz="412750">
              <a:defRPr sz="3200" cap="none" spc="0">
                <a:solidFill>
                  <a:srgbClr val="5E5E5E"/>
                </a:solidFill>
              </a:defRPr>
            </a:pPr>
            <a:endParaRPr sz="1600"/>
          </a:p>
        </p:txBody>
      </p:sp>
      <p:sp>
        <p:nvSpPr>
          <p:cNvPr id="28" name="ELEMENT 1…">
            <a:extLst>
              <a:ext uri="{FF2B5EF4-FFF2-40B4-BE49-F238E27FC236}">
                <a16:creationId xmlns:a16="http://schemas.microsoft.com/office/drawing/2014/main" id="{E190FC38-BD75-4C51-A9A0-CE6DB00AFBAD}"/>
              </a:ext>
            </a:extLst>
          </p:cNvPr>
          <p:cNvSpPr txBox="1"/>
          <p:nvPr/>
        </p:nvSpPr>
        <p:spPr>
          <a:xfrm>
            <a:off x="1507123" y="2310692"/>
            <a:ext cx="4524561" cy="2260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Single API Gateway serving multiple and different client applications</a:t>
            </a:r>
          </a:p>
        </p:txBody>
      </p:sp>
      <p:pic>
        <p:nvPicPr>
          <p:cNvPr id="31" name="Graphic 142" descr="Graphic 142">
            <a:extLst>
              <a:ext uri="{FF2B5EF4-FFF2-40B4-BE49-F238E27FC236}">
                <a16:creationId xmlns:a16="http://schemas.microsoft.com/office/drawing/2014/main" id="{CFFE672A-4B7A-4CA3-BD56-DC4CC1BB5986}"/>
              </a:ext>
            </a:extLst>
          </p:cNvPr>
          <p:cNvPicPr>
            <a:picLocks noChangeAspect="1"/>
          </p:cNvPicPr>
          <p:nvPr/>
        </p:nvPicPr>
        <p:blipFill>
          <a:blip r:embed="rId3"/>
          <a:stretch>
            <a:fillRect/>
          </a:stretch>
        </p:blipFill>
        <p:spPr>
          <a:xfrm>
            <a:off x="1554483" y="1454366"/>
            <a:ext cx="381001" cy="381001"/>
          </a:xfrm>
          <a:prstGeom prst="rect">
            <a:avLst/>
          </a:prstGeom>
          <a:ln w="12700">
            <a:miter lim="400000"/>
          </a:ln>
        </p:spPr>
      </p:pic>
      <p:pic>
        <p:nvPicPr>
          <p:cNvPr id="32" name="Graphic 31">
            <a:extLst>
              <a:ext uri="{FF2B5EF4-FFF2-40B4-BE49-F238E27FC236}">
                <a16:creationId xmlns:a16="http://schemas.microsoft.com/office/drawing/2014/main" id="{38497748-BB5B-4EBD-8621-E1A2B48A1FE9}"/>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570992" y="2233203"/>
            <a:ext cx="381001" cy="381001"/>
          </a:xfrm>
          <a:prstGeom prst="rect">
            <a:avLst/>
          </a:prstGeom>
        </p:spPr>
      </p:pic>
      <p:sp>
        <p:nvSpPr>
          <p:cNvPr id="33" name="ELEMENT 1…">
            <a:extLst>
              <a:ext uri="{FF2B5EF4-FFF2-40B4-BE49-F238E27FC236}">
                <a16:creationId xmlns:a16="http://schemas.microsoft.com/office/drawing/2014/main" id="{DD34D784-49D5-458A-A029-2B7EC27F30CD}"/>
              </a:ext>
            </a:extLst>
          </p:cNvPr>
          <p:cNvSpPr txBox="1"/>
          <p:nvPr/>
        </p:nvSpPr>
        <p:spPr>
          <a:xfrm>
            <a:off x="6240009" y="2310692"/>
            <a:ext cx="4524561" cy="533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The API service will grow and evolve and eventually will be evolved and it will act as a monolithic service / aggregator =&gt; it is violating the microservice autonomy by coupling all microservices</a:t>
            </a:r>
          </a:p>
        </p:txBody>
      </p:sp>
      <p:pic>
        <p:nvPicPr>
          <p:cNvPr id="34" name="Graphic 33">
            <a:extLst>
              <a:ext uri="{FF2B5EF4-FFF2-40B4-BE49-F238E27FC236}">
                <a16:creationId xmlns:a16="http://schemas.microsoft.com/office/drawing/2014/main" id="{D2CE6BA9-8A0B-487E-B815-522F005A490C}"/>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534243" y="3107178"/>
            <a:ext cx="497441" cy="497441"/>
          </a:xfrm>
          <a:prstGeom prst="rect">
            <a:avLst/>
          </a:prstGeom>
        </p:spPr>
      </p:pic>
      <p:sp>
        <p:nvSpPr>
          <p:cNvPr id="35" name="ELEMENT 1…">
            <a:extLst>
              <a:ext uri="{FF2B5EF4-FFF2-40B4-BE49-F238E27FC236}">
                <a16:creationId xmlns:a16="http://schemas.microsoft.com/office/drawing/2014/main" id="{B815B5EE-D400-4C6D-8414-0ACD0607E77B}"/>
              </a:ext>
            </a:extLst>
          </p:cNvPr>
          <p:cNvSpPr txBox="1"/>
          <p:nvPr/>
        </p:nvSpPr>
        <p:spPr>
          <a:xfrm>
            <a:off x="1507123" y="3908076"/>
            <a:ext cx="9731228" cy="15494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3200" dirty="0">
                <a:solidFill>
                  <a:srgbClr val="DE411B"/>
                </a:solidFill>
                <a:latin typeface="Arial" panose="020B0604020202020204" pitchFamily="34" charset="0"/>
                <a:cs typeface="Arial" panose="020B0604020202020204" pitchFamily="34" charset="0"/>
              </a:rPr>
              <a:t>API gateways should be segregated based on business boundaries and client applications and </a:t>
            </a:r>
            <a:r>
              <a:rPr lang="en-US" sz="3200" b="1" dirty="0">
                <a:solidFill>
                  <a:srgbClr val="DE411B"/>
                </a:solidFill>
                <a:latin typeface="Arial" panose="020B0604020202020204" pitchFamily="34" charset="0"/>
                <a:cs typeface="Arial" panose="020B0604020202020204" pitchFamily="34" charset="0"/>
              </a:rPr>
              <a:t>NOT</a:t>
            </a:r>
            <a:r>
              <a:rPr lang="en-US" sz="3200" dirty="0">
                <a:solidFill>
                  <a:srgbClr val="DE411B"/>
                </a:solidFill>
                <a:latin typeface="Arial" panose="020B0604020202020204" pitchFamily="34" charset="0"/>
                <a:cs typeface="Arial" panose="020B0604020202020204" pitchFamily="34" charset="0"/>
              </a:rPr>
              <a:t> act as a single aggregator</a:t>
            </a:r>
          </a:p>
        </p:txBody>
      </p:sp>
    </p:spTree>
    <p:extLst>
      <p:ext uri="{BB962C8B-B14F-4D97-AF65-F5344CB8AC3E}">
        <p14:creationId xmlns:p14="http://schemas.microsoft.com/office/powerpoint/2010/main" val="9917601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12</a:t>
            </a:fld>
            <a:endParaRPr/>
          </a:p>
        </p:txBody>
      </p:sp>
      <p:pic>
        <p:nvPicPr>
          <p:cNvPr id="852" name="Image" descr="Image"/>
          <p:cNvPicPr>
            <a:picLocks noChangeAspect="1"/>
          </p:cNvPicPr>
          <p:nvPr/>
        </p:nvPicPr>
        <p:blipFill>
          <a:blip r:embed="rId3"/>
          <a:srcRect l="66676"/>
          <a:stretch>
            <a:fillRect/>
          </a:stretch>
        </p:blipFill>
        <p:spPr>
          <a:xfrm>
            <a:off x="1036"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298565" y="2977881"/>
            <a:ext cx="1875659" cy="12100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API gateway</a:t>
            </a:r>
          </a:p>
          <a:p>
            <a:pPr algn="ctr">
              <a:lnSpc>
                <a:spcPct val="130000"/>
              </a:lnSpc>
              <a:buClr>
                <a:srgbClr val="DE411B"/>
              </a:buClr>
              <a:buSzPct val="100000"/>
              <a:defRPr spc="198"/>
            </a:pPr>
            <a:endParaRPr lang="en-US" sz="2000" dirty="0"/>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2" name="TextBox 21">
            <a:extLst>
              <a:ext uri="{FF2B5EF4-FFF2-40B4-BE49-F238E27FC236}">
                <a16:creationId xmlns:a16="http://schemas.microsoft.com/office/drawing/2014/main" id="{65AC6F3C-E8AE-4C8A-8AD3-CF389D475DD9}"/>
              </a:ext>
            </a:extLst>
          </p:cNvPr>
          <p:cNvSpPr txBox="1"/>
          <p:nvPr/>
        </p:nvSpPr>
        <p:spPr>
          <a:xfrm>
            <a:off x="11335903" y="6392732"/>
            <a:ext cx="705320" cy="251991"/>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rtlCol="0">
            <a:spAutoFit/>
          </a:bodyPr>
          <a:lstStyle/>
          <a:p>
            <a:pPr algn="l" defTabSz="821531">
              <a:lnSpc>
                <a:spcPct val="100000"/>
              </a:lnSpc>
              <a:spcBef>
                <a:spcPts val="3000"/>
              </a:spcBef>
            </a:pPr>
            <a:r>
              <a:rPr lang="en-US" sz="700" dirty="0">
                <a:solidFill>
                  <a:schemeClr val="bg1"/>
                </a:solidFill>
                <a:latin typeface="Arial" panose="020B0604020202020204" pitchFamily="34" charset="0"/>
                <a:ea typeface="Helvetica Light"/>
                <a:cs typeface="Arial" panose="020B0604020202020204" pitchFamily="34" charset="0"/>
                <a:sym typeface="Helvetica Light"/>
              </a:rPr>
              <a:t>m</a:t>
            </a:r>
            <a:r>
              <a:rPr lang="en-US" sz="700" b="0" cap="none" spc="0" dirty="0">
                <a:solidFill>
                  <a:schemeClr val="bg1"/>
                </a:solidFill>
                <a:latin typeface="Arial" panose="020B0604020202020204" pitchFamily="34" charset="0"/>
                <a:ea typeface="Helvetica Light"/>
                <a:cs typeface="Arial" panose="020B0604020202020204" pitchFamily="34" charset="0"/>
                <a:sym typeface="Helvetica Light"/>
              </a:rPr>
              <a:t>icrosoft.com</a:t>
            </a:r>
          </a:p>
        </p:txBody>
      </p:sp>
      <p:pic>
        <p:nvPicPr>
          <p:cNvPr id="3" name="Picture 2">
            <a:extLst>
              <a:ext uri="{FF2B5EF4-FFF2-40B4-BE49-F238E27FC236}">
                <a16:creationId xmlns:a16="http://schemas.microsoft.com/office/drawing/2014/main" id="{91B9C80E-BC10-49F0-8112-F3F496638F04}"/>
              </a:ext>
            </a:extLst>
          </p:cNvPr>
          <p:cNvPicPr>
            <a:picLocks noChangeAspect="1"/>
          </p:cNvPicPr>
          <p:nvPr/>
        </p:nvPicPr>
        <p:blipFill>
          <a:blip r:embed="rId5"/>
          <a:stretch>
            <a:fillRect/>
          </a:stretch>
        </p:blipFill>
        <p:spPr>
          <a:xfrm>
            <a:off x="4138744" y="1459684"/>
            <a:ext cx="8052220" cy="4380834"/>
          </a:xfrm>
          <a:prstGeom prst="rect">
            <a:avLst/>
          </a:prstGeom>
        </p:spPr>
      </p:pic>
    </p:spTree>
    <p:extLst>
      <p:ext uri="{BB962C8B-B14F-4D97-AF65-F5344CB8AC3E}">
        <p14:creationId xmlns:p14="http://schemas.microsoft.com/office/powerpoint/2010/main" val="152459527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13</a:t>
            </a:fld>
            <a:endParaRPr/>
          </a:p>
        </p:txBody>
      </p:sp>
      <p:pic>
        <p:nvPicPr>
          <p:cNvPr id="852" name="Image" descr="Image"/>
          <p:cNvPicPr>
            <a:picLocks noChangeAspect="1"/>
          </p:cNvPicPr>
          <p:nvPr/>
        </p:nvPicPr>
        <p:blipFill>
          <a:blip r:embed="rId3"/>
          <a:srcRect l="66676"/>
          <a:stretch>
            <a:fillRect/>
          </a:stretch>
        </p:blipFill>
        <p:spPr>
          <a:xfrm>
            <a:off x="1036"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298565" y="2977881"/>
            <a:ext cx="1875659" cy="12100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Spring cloud</a:t>
            </a:r>
          </a:p>
          <a:p>
            <a:pPr>
              <a:lnSpc>
                <a:spcPct val="130000"/>
              </a:lnSpc>
              <a:buClr>
                <a:srgbClr val="DE411B"/>
              </a:buClr>
              <a:buSzPct val="100000"/>
              <a:defRPr spc="198"/>
            </a:pPr>
            <a:r>
              <a:rPr lang="en-US" sz="2000" dirty="0"/>
              <a:t>gateway</a:t>
            </a:r>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pic>
        <p:nvPicPr>
          <p:cNvPr id="4" name="Picture 3">
            <a:extLst>
              <a:ext uri="{FF2B5EF4-FFF2-40B4-BE49-F238E27FC236}">
                <a16:creationId xmlns:a16="http://schemas.microsoft.com/office/drawing/2014/main" id="{42698DA0-DD17-4486-AFF0-6E86923B5AA3}"/>
              </a:ext>
            </a:extLst>
          </p:cNvPr>
          <p:cNvPicPr>
            <a:picLocks noChangeAspect="1"/>
          </p:cNvPicPr>
          <p:nvPr/>
        </p:nvPicPr>
        <p:blipFill>
          <a:blip r:embed="rId5"/>
          <a:stretch>
            <a:fillRect/>
          </a:stretch>
        </p:blipFill>
        <p:spPr>
          <a:xfrm>
            <a:off x="5988843" y="209724"/>
            <a:ext cx="5020388" cy="5784209"/>
          </a:xfrm>
          <a:prstGeom prst="rect">
            <a:avLst/>
          </a:prstGeom>
        </p:spPr>
      </p:pic>
    </p:spTree>
    <p:extLst>
      <p:ext uri="{BB962C8B-B14F-4D97-AF65-F5344CB8AC3E}">
        <p14:creationId xmlns:p14="http://schemas.microsoft.com/office/powerpoint/2010/main" val="361226771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1" name="ELEMENT A…"/>
          <p:cNvSpPr txBox="1"/>
          <p:nvPr/>
        </p:nvSpPr>
        <p:spPr>
          <a:xfrm>
            <a:off x="1560979" y="2430357"/>
            <a:ext cx="5455795" cy="2260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Gateway routing or reverse proxy</a:t>
            </a:r>
            <a:endParaRPr sz="1000" dirty="0">
              <a:latin typeface="Arial" panose="020B0604020202020204" pitchFamily="34" charset="0"/>
              <a:cs typeface="Arial" panose="020B0604020202020204" pitchFamily="34" charset="0"/>
            </a:endParaRPr>
          </a:p>
        </p:txBody>
      </p:sp>
      <p:sp>
        <p:nvSpPr>
          <p:cNvPr id="942" name="ELEMENT B…"/>
          <p:cNvSpPr txBox="1"/>
          <p:nvPr/>
        </p:nvSpPr>
        <p:spPr>
          <a:xfrm>
            <a:off x="1560979" y="3628864"/>
            <a:ext cx="4658841" cy="2260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Request aggregation</a:t>
            </a:r>
            <a:endParaRPr sz="1000" dirty="0">
              <a:latin typeface="Arial" panose="020B0604020202020204" pitchFamily="34" charset="0"/>
              <a:cs typeface="Arial" panose="020B0604020202020204" pitchFamily="34" charset="0"/>
            </a:endParaRPr>
          </a:p>
        </p:txBody>
      </p:sp>
      <p:sp>
        <p:nvSpPr>
          <p:cNvPr id="943" name="ELEMENT C…"/>
          <p:cNvSpPr txBox="1"/>
          <p:nvPr/>
        </p:nvSpPr>
        <p:spPr>
          <a:xfrm>
            <a:off x="1560980" y="4827372"/>
            <a:ext cx="4658840" cy="2260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Cross cutting concerns</a:t>
            </a:r>
            <a:endParaRPr sz="1000" dirty="0">
              <a:latin typeface="Arial" panose="020B0604020202020204" pitchFamily="34" charset="0"/>
              <a:cs typeface="Arial" panose="020B0604020202020204" pitchFamily="34" charset="0"/>
            </a:endParaRPr>
          </a:p>
        </p:txBody>
      </p:sp>
      <p:pic>
        <p:nvPicPr>
          <p:cNvPr id="945" name="Graphic 158" descr="Graphic 158"/>
          <p:cNvPicPr>
            <a:picLocks noChangeAspect="1"/>
          </p:cNvPicPr>
          <p:nvPr/>
        </p:nvPicPr>
        <p:blipFill>
          <a:blip r:embed="rId3"/>
          <a:stretch>
            <a:fillRect/>
          </a:stretch>
        </p:blipFill>
        <p:spPr>
          <a:xfrm>
            <a:off x="536440" y="2481316"/>
            <a:ext cx="508001" cy="508001"/>
          </a:xfrm>
          <a:prstGeom prst="rect">
            <a:avLst/>
          </a:prstGeom>
          <a:ln w="12700">
            <a:miter lim="400000"/>
          </a:ln>
        </p:spPr>
      </p:pic>
      <p:pic>
        <p:nvPicPr>
          <p:cNvPr id="946" name="Graphic 236" descr="Graphic 236"/>
          <p:cNvPicPr>
            <a:picLocks noChangeAspect="1"/>
          </p:cNvPicPr>
          <p:nvPr/>
        </p:nvPicPr>
        <p:blipFill>
          <a:blip r:embed="rId4"/>
          <a:stretch>
            <a:fillRect/>
          </a:stretch>
        </p:blipFill>
        <p:spPr>
          <a:xfrm>
            <a:off x="536440" y="3679823"/>
            <a:ext cx="508001" cy="508001"/>
          </a:xfrm>
          <a:prstGeom prst="rect">
            <a:avLst/>
          </a:prstGeom>
          <a:ln w="12700">
            <a:miter lim="400000"/>
          </a:ln>
        </p:spPr>
      </p:pic>
      <p:pic>
        <p:nvPicPr>
          <p:cNvPr id="947" name="Graphic 195" descr="Graphic 195"/>
          <p:cNvPicPr>
            <a:picLocks noChangeAspect="1"/>
          </p:cNvPicPr>
          <p:nvPr/>
        </p:nvPicPr>
        <p:blipFill>
          <a:blip r:embed="rId5"/>
          <a:stretch>
            <a:fillRect/>
          </a:stretch>
        </p:blipFill>
        <p:spPr>
          <a:xfrm>
            <a:off x="536440" y="4873885"/>
            <a:ext cx="508001" cy="508001"/>
          </a:xfrm>
          <a:prstGeom prst="rect">
            <a:avLst/>
          </a:prstGeom>
          <a:ln w="12700">
            <a:miter lim="400000"/>
          </a:ln>
        </p:spPr>
      </p:pic>
      <p:sp>
        <p:nvSpPr>
          <p:cNvPr id="14" name="ELEMENT B…">
            <a:extLst>
              <a:ext uri="{FF2B5EF4-FFF2-40B4-BE49-F238E27FC236}">
                <a16:creationId xmlns:a16="http://schemas.microsoft.com/office/drawing/2014/main" id="{215EAE51-5E1C-471D-8605-6FBD5CBAB2D6}"/>
              </a:ext>
            </a:extLst>
          </p:cNvPr>
          <p:cNvSpPr txBox="1"/>
          <p:nvPr/>
        </p:nvSpPr>
        <p:spPr>
          <a:xfrm>
            <a:off x="1560979" y="5893345"/>
            <a:ext cx="4658841" cy="2260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Data transformation or enrichment </a:t>
            </a:r>
            <a:endParaRPr sz="1000" dirty="0">
              <a:latin typeface="Arial" panose="020B0604020202020204" pitchFamily="34" charset="0"/>
              <a:cs typeface="Arial" panose="020B0604020202020204" pitchFamily="34" charset="0"/>
            </a:endParaRPr>
          </a:p>
        </p:txBody>
      </p:sp>
      <p:pic>
        <p:nvPicPr>
          <p:cNvPr id="15" name="Graphic 236" descr="Graphic 236">
            <a:extLst>
              <a:ext uri="{FF2B5EF4-FFF2-40B4-BE49-F238E27FC236}">
                <a16:creationId xmlns:a16="http://schemas.microsoft.com/office/drawing/2014/main" id="{69CD004C-BED2-402B-ABD6-372BD85CA47C}"/>
              </a:ext>
            </a:extLst>
          </p:cNvPr>
          <p:cNvPicPr>
            <a:picLocks noChangeAspect="1"/>
          </p:cNvPicPr>
          <p:nvPr/>
        </p:nvPicPr>
        <p:blipFill>
          <a:blip r:embed="rId4"/>
          <a:stretch>
            <a:fillRect/>
          </a:stretch>
        </p:blipFill>
        <p:spPr>
          <a:xfrm>
            <a:off x="536440" y="5752356"/>
            <a:ext cx="508001" cy="508001"/>
          </a:xfrm>
          <a:prstGeom prst="rect">
            <a:avLst/>
          </a:prstGeom>
          <a:ln w="12700">
            <a:miter lim="400000"/>
          </a:ln>
        </p:spPr>
      </p:pic>
      <p:sp>
        <p:nvSpPr>
          <p:cNvPr id="10" name="Title Goes Here…">
            <a:extLst>
              <a:ext uri="{FF2B5EF4-FFF2-40B4-BE49-F238E27FC236}">
                <a16:creationId xmlns:a16="http://schemas.microsoft.com/office/drawing/2014/main" id="{69C42162-FE2F-4057-B328-FC6EA77ED031}"/>
              </a:ext>
            </a:extLst>
          </p:cNvPr>
          <p:cNvSpPr txBox="1"/>
          <p:nvPr/>
        </p:nvSpPr>
        <p:spPr>
          <a:xfrm>
            <a:off x="240485" y="490051"/>
            <a:ext cx="11711030" cy="17184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5000" cap="none" spc="-150">
                <a:solidFill>
                  <a:srgbClr val="1D1D1D"/>
                </a:solidFill>
              </a:defRPr>
            </a:pPr>
            <a:r>
              <a:rPr lang="en-US" dirty="0"/>
              <a:t>Main features of API gateway</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An API gateway can offer multiple features depending on the product. The most basic features that every API gateway should support are the following</a:t>
            </a:r>
            <a:endParaRPr b="0" dirty="0">
              <a:latin typeface="Arial" panose="020B0604020202020204" pitchFamily="34" charset="0"/>
              <a:cs typeface="Arial" panose="020B0604020202020204" pitchFamily="34" charset="0"/>
            </a:endParaRPr>
          </a:p>
        </p:txBody>
      </p:sp>
      <p:pic>
        <p:nvPicPr>
          <p:cNvPr id="11" name="Graphic 10">
            <a:extLst>
              <a:ext uri="{FF2B5EF4-FFF2-40B4-BE49-F238E27FC236}">
                <a16:creationId xmlns:a16="http://schemas.microsoft.com/office/drawing/2014/main" id="{C89CB9A7-E1E8-4694-B34E-32DC0A3F3525}"/>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86808" y="2354315"/>
            <a:ext cx="381001" cy="381001"/>
          </a:xfrm>
          <a:prstGeom prst="rect">
            <a:avLst/>
          </a:prstGeom>
        </p:spPr>
      </p:pic>
      <p:sp>
        <p:nvSpPr>
          <p:cNvPr id="12" name="ELEMENT A…">
            <a:extLst>
              <a:ext uri="{FF2B5EF4-FFF2-40B4-BE49-F238E27FC236}">
                <a16:creationId xmlns:a16="http://schemas.microsoft.com/office/drawing/2014/main" id="{478A7B1F-2C87-4F7F-A421-7A988148E99C}"/>
              </a:ext>
            </a:extLst>
          </p:cNvPr>
          <p:cNvSpPr txBox="1"/>
          <p:nvPr/>
        </p:nvSpPr>
        <p:spPr>
          <a:xfrm>
            <a:off x="4982278" y="2394690"/>
            <a:ext cx="5455795" cy="533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Redirect requests to the endpoints of the internal microservice. By doing this it decouples the client applications from the microservices. It can also help with the modernization of a monolithic API</a:t>
            </a:r>
            <a:endParaRPr sz="1000" dirty="0">
              <a:latin typeface="Arial" panose="020B0604020202020204" pitchFamily="34" charset="0"/>
              <a:cs typeface="Arial" panose="020B0604020202020204" pitchFamily="34" charset="0"/>
            </a:endParaRPr>
          </a:p>
        </p:txBody>
      </p:sp>
      <p:pic>
        <p:nvPicPr>
          <p:cNvPr id="13" name="Graphic 12">
            <a:extLst>
              <a:ext uri="{FF2B5EF4-FFF2-40B4-BE49-F238E27FC236}">
                <a16:creationId xmlns:a16="http://schemas.microsoft.com/office/drawing/2014/main" id="{3E7F874C-C5BA-44CF-AFB6-62E065006045}"/>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86808" y="3576770"/>
            <a:ext cx="381001" cy="381001"/>
          </a:xfrm>
          <a:prstGeom prst="rect">
            <a:avLst/>
          </a:prstGeom>
        </p:spPr>
      </p:pic>
      <p:sp>
        <p:nvSpPr>
          <p:cNvPr id="16" name="ELEMENT A…">
            <a:extLst>
              <a:ext uri="{FF2B5EF4-FFF2-40B4-BE49-F238E27FC236}">
                <a16:creationId xmlns:a16="http://schemas.microsoft.com/office/drawing/2014/main" id="{250D28A9-BA94-41DA-95E9-2FE58CD0DE04}"/>
              </a:ext>
            </a:extLst>
          </p:cNvPr>
          <p:cNvSpPr txBox="1"/>
          <p:nvPr/>
        </p:nvSpPr>
        <p:spPr>
          <a:xfrm>
            <a:off x="4982278" y="3617145"/>
            <a:ext cx="5455795" cy="687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Aggregate multiple client requests targeting multiple internal services into a single client request. This pattern is especially convenient when the client app needs data from multiple services. With this approach, the client sends only one request, the Gateway is dispatching the request to the services and in the end, it is aggregating the results</a:t>
            </a:r>
            <a:endParaRPr sz="1000" dirty="0">
              <a:latin typeface="Arial" panose="020B0604020202020204" pitchFamily="34" charset="0"/>
              <a:cs typeface="Arial" panose="020B0604020202020204" pitchFamily="34" charset="0"/>
            </a:endParaRPr>
          </a:p>
        </p:txBody>
      </p:sp>
      <p:pic>
        <p:nvPicPr>
          <p:cNvPr id="17" name="Graphic 16">
            <a:extLst>
              <a:ext uri="{FF2B5EF4-FFF2-40B4-BE49-F238E27FC236}">
                <a16:creationId xmlns:a16="http://schemas.microsoft.com/office/drawing/2014/main" id="{8CD08D75-B92D-484E-9558-40FF02E86D1C}"/>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86808" y="4733398"/>
            <a:ext cx="381001" cy="381001"/>
          </a:xfrm>
          <a:prstGeom prst="rect">
            <a:avLst/>
          </a:prstGeom>
        </p:spPr>
      </p:pic>
      <p:sp>
        <p:nvSpPr>
          <p:cNvPr id="18" name="ELEMENT A…">
            <a:extLst>
              <a:ext uri="{FF2B5EF4-FFF2-40B4-BE49-F238E27FC236}">
                <a16:creationId xmlns:a16="http://schemas.microsoft.com/office/drawing/2014/main" id="{3257C162-3D6F-42EF-B913-9B254AB46B42}"/>
              </a:ext>
            </a:extLst>
          </p:cNvPr>
          <p:cNvSpPr txBox="1"/>
          <p:nvPr/>
        </p:nvSpPr>
        <p:spPr>
          <a:xfrm>
            <a:off x="4982278" y="4773773"/>
            <a:ext cx="5455795" cy="841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Authentication and authorization</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Response caching </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Retry policies / circuit breaking</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Correlation of the request</a:t>
            </a:r>
            <a:br>
              <a:rPr lang="en-US" sz="1000" dirty="0">
                <a:latin typeface="Arial" panose="020B0604020202020204" pitchFamily="34" charset="0"/>
                <a:cs typeface="Arial" panose="020B0604020202020204" pitchFamily="34" charset="0"/>
              </a:rPr>
            </a:br>
            <a:r>
              <a:rPr lang="en-US" sz="1000" dirty="0">
                <a:latin typeface="Arial" panose="020B0604020202020204" pitchFamily="34" charset="0"/>
                <a:cs typeface="Arial" panose="020B0604020202020204" pitchFamily="34" charset="0"/>
              </a:rPr>
              <a:t>IP allow listing</a:t>
            </a:r>
          </a:p>
        </p:txBody>
      </p:sp>
      <p:pic>
        <p:nvPicPr>
          <p:cNvPr id="19" name="Graphic 18">
            <a:extLst>
              <a:ext uri="{FF2B5EF4-FFF2-40B4-BE49-F238E27FC236}">
                <a16:creationId xmlns:a16="http://schemas.microsoft.com/office/drawing/2014/main" id="{8AB04D28-44B9-4454-8359-08809372993B}"/>
              </a:ext>
            </a:extLst>
          </p:cNvPr>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186808" y="5811026"/>
            <a:ext cx="381001" cy="381001"/>
          </a:xfrm>
          <a:prstGeom prst="rect">
            <a:avLst/>
          </a:prstGeom>
        </p:spPr>
      </p:pic>
      <p:sp>
        <p:nvSpPr>
          <p:cNvPr id="20" name="ELEMENT A…">
            <a:extLst>
              <a:ext uri="{FF2B5EF4-FFF2-40B4-BE49-F238E27FC236}">
                <a16:creationId xmlns:a16="http://schemas.microsoft.com/office/drawing/2014/main" id="{233D84C5-7056-4449-9EEF-C08FF95E6763}"/>
              </a:ext>
            </a:extLst>
          </p:cNvPr>
          <p:cNvSpPr txBox="1"/>
          <p:nvPr/>
        </p:nvSpPr>
        <p:spPr>
          <a:xfrm>
            <a:off x="4982278" y="5851401"/>
            <a:ext cx="5455795" cy="3799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Enrich the request or the response based on certain requirements: add a correlation header to trace how the initial request flows through all microservices</a:t>
            </a:r>
            <a:endParaRPr sz="1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652800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7" name="Image" descr="Image"/>
          <p:cNvPicPr>
            <a:picLocks noChangeAspect="1"/>
          </p:cNvPicPr>
          <p:nvPr/>
        </p:nvPicPr>
        <p:blipFill>
          <a:blip r:embed="rId3"/>
          <a:stretch>
            <a:fillRect/>
          </a:stretch>
        </p:blipFill>
        <p:spPr>
          <a:xfrm>
            <a:off x="-159488" y="0"/>
            <a:ext cx="12192000" cy="6858000"/>
          </a:xfrm>
          <a:prstGeom prst="rect">
            <a:avLst/>
          </a:prstGeom>
          <a:ln w="12700">
            <a:miter lim="400000"/>
          </a:ln>
        </p:spPr>
      </p:pic>
      <p:sp>
        <p:nvSpPr>
          <p:cNvPr id="508" name="1"/>
          <p:cNvSpPr/>
          <p:nvPr/>
        </p:nvSpPr>
        <p:spPr>
          <a:xfrm>
            <a:off x="1574800" y="3357583"/>
            <a:ext cx="635000" cy="635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r>
              <a:rPr sz="450"/>
              <a:t>1</a:t>
            </a:r>
          </a:p>
        </p:txBody>
      </p:sp>
      <p:sp>
        <p:nvSpPr>
          <p:cNvPr id="509" name="Additional chapter intro…"/>
          <p:cNvSpPr txBox="1"/>
          <p:nvPr/>
        </p:nvSpPr>
        <p:spPr>
          <a:xfrm>
            <a:off x="1508285" y="4863087"/>
            <a:ext cx="7122066" cy="4821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80000"/>
              </a:lnSpc>
              <a:defRPr sz="7000" cap="none" spc="-209"/>
            </a:pPr>
            <a:endParaRPr sz="3500" dirty="0"/>
          </a:p>
        </p:txBody>
      </p:sp>
      <p:sp>
        <p:nvSpPr>
          <p:cNvPr id="510" name="The background is different"/>
          <p:cNvSpPr txBox="1"/>
          <p:nvPr/>
        </p:nvSpPr>
        <p:spPr>
          <a:xfrm>
            <a:off x="1533017" y="4288783"/>
            <a:ext cx="7123403" cy="4097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Hands-on</a:t>
            </a:r>
          </a:p>
        </p:txBody>
      </p:sp>
      <p:pic>
        <p:nvPicPr>
          <p:cNvPr id="512"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Tree>
    <p:extLst>
      <p:ext uri="{BB962C8B-B14F-4D97-AF65-F5344CB8AC3E}">
        <p14:creationId xmlns:p14="http://schemas.microsoft.com/office/powerpoint/2010/main" val="39453163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Slide Number"/>
          <p:cNvSpPr txBox="1">
            <a:spLocks noGrp="1"/>
          </p:cNvSpPr>
          <p:nvPr>
            <p:ph type="sldNum" sz="quarter" idx="2"/>
          </p:nvPr>
        </p:nvSpPr>
        <p:spPr>
          <a:xfrm>
            <a:off x="12002329" y="6644723"/>
            <a:ext cx="134293"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2</a:t>
            </a:fld>
            <a:endParaRPr dirty="0"/>
          </a:p>
        </p:txBody>
      </p:sp>
      <p:sp>
        <p:nvSpPr>
          <p:cNvPr id="101" name="Agenda"/>
          <p:cNvSpPr txBox="1"/>
          <p:nvPr/>
        </p:nvSpPr>
        <p:spPr>
          <a:xfrm>
            <a:off x="1522350" y="2038171"/>
            <a:ext cx="2212317" cy="3005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r>
              <a:rPr sz="1800" dirty="0"/>
              <a:t>Agenda</a:t>
            </a:r>
          </a:p>
        </p:txBody>
      </p:sp>
      <p:sp>
        <p:nvSpPr>
          <p:cNvPr id="102" name="general template guidance…"/>
          <p:cNvSpPr txBox="1"/>
          <p:nvPr/>
        </p:nvSpPr>
        <p:spPr>
          <a:xfrm>
            <a:off x="1552295" y="4564068"/>
            <a:ext cx="5243625" cy="7465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b">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marL="277813" indent="-277813">
              <a:lnSpc>
                <a:spcPct val="130000"/>
              </a:lnSpc>
              <a:buClr>
                <a:srgbClr val="DE411B"/>
              </a:buClr>
              <a:buSzPct val="100000"/>
              <a:buAutoNum type="arabicPeriod"/>
              <a:defRPr spc="198"/>
            </a:pPr>
            <a:r>
              <a:rPr lang="en-US" sz="1200" dirty="0"/>
              <a:t>the problem</a:t>
            </a:r>
          </a:p>
          <a:p>
            <a:pPr marL="277813" indent="-277813">
              <a:lnSpc>
                <a:spcPct val="130000"/>
              </a:lnSpc>
              <a:buClr>
                <a:srgbClr val="DE411B"/>
              </a:buClr>
              <a:buSzPct val="100000"/>
              <a:buAutoNum type="arabicPeriod"/>
              <a:defRPr spc="198"/>
            </a:pPr>
            <a:r>
              <a:rPr lang="en-US" sz="1200" dirty="0"/>
              <a:t>SOLUTION </a:t>
            </a:r>
          </a:p>
          <a:p>
            <a:pPr marL="277813" indent="-277813">
              <a:lnSpc>
                <a:spcPct val="130000"/>
              </a:lnSpc>
              <a:buClr>
                <a:srgbClr val="DE411B"/>
              </a:buClr>
              <a:buSzPct val="100000"/>
              <a:buAutoNum type="arabicPeriod"/>
              <a:defRPr spc="198"/>
            </a:pPr>
            <a:r>
              <a:rPr lang="en-US" sz="1200" dirty="0"/>
              <a:t>Hands-on</a:t>
            </a:r>
          </a:p>
        </p:txBody>
      </p:sp>
      <p:pic>
        <p:nvPicPr>
          <p:cNvPr id="103" name="Image" descr="Image"/>
          <p:cNvPicPr>
            <a:picLocks noChangeAspect="1"/>
          </p:cNvPicPr>
          <p:nvPr/>
        </p:nvPicPr>
        <p:blipFill>
          <a:blip r:embed="rId3"/>
          <a:stretch>
            <a:fillRect/>
          </a:stretch>
        </p:blipFill>
        <p:spPr>
          <a:xfrm>
            <a:off x="1552295" y="1398565"/>
            <a:ext cx="414394" cy="309414"/>
          </a:xfrm>
          <a:prstGeom prst="rect">
            <a:avLst/>
          </a:prstGeom>
          <a:ln w="12700">
            <a:miter lim="400000"/>
          </a:ln>
        </p:spPr>
      </p:pic>
    </p:spTree>
    <p:extLst>
      <p:ext uri="{BB962C8B-B14F-4D97-AF65-F5344CB8AC3E}">
        <p14:creationId xmlns:p14="http://schemas.microsoft.com/office/powerpoint/2010/main" val="27781005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7" name="Image" descr="Image"/>
          <p:cNvPicPr>
            <a:picLocks noChangeAspect="1"/>
          </p:cNvPicPr>
          <p:nvPr/>
        </p:nvPicPr>
        <p:blipFill>
          <a:blip r:embed="rId3"/>
          <a:stretch>
            <a:fillRect/>
          </a:stretch>
        </p:blipFill>
        <p:spPr>
          <a:xfrm>
            <a:off x="-159488" y="0"/>
            <a:ext cx="12192000" cy="6858000"/>
          </a:xfrm>
          <a:prstGeom prst="rect">
            <a:avLst/>
          </a:prstGeom>
          <a:ln w="12700">
            <a:miter lim="400000"/>
          </a:ln>
        </p:spPr>
      </p:pic>
      <p:sp>
        <p:nvSpPr>
          <p:cNvPr id="508" name="1"/>
          <p:cNvSpPr/>
          <p:nvPr/>
        </p:nvSpPr>
        <p:spPr>
          <a:xfrm>
            <a:off x="1574800" y="3357583"/>
            <a:ext cx="635000" cy="635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r>
              <a:rPr sz="450"/>
              <a:t>1</a:t>
            </a:r>
          </a:p>
        </p:txBody>
      </p:sp>
      <p:sp>
        <p:nvSpPr>
          <p:cNvPr id="509" name="Additional chapter intro…"/>
          <p:cNvSpPr txBox="1"/>
          <p:nvPr/>
        </p:nvSpPr>
        <p:spPr>
          <a:xfrm>
            <a:off x="1508285" y="4863087"/>
            <a:ext cx="7122066" cy="4821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80000"/>
              </a:lnSpc>
              <a:defRPr sz="7000" cap="none" spc="-209"/>
            </a:pPr>
            <a:endParaRPr sz="3500" dirty="0"/>
          </a:p>
        </p:txBody>
      </p:sp>
      <p:sp>
        <p:nvSpPr>
          <p:cNvPr id="510" name="The background is different"/>
          <p:cNvSpPr txBox="1"/>
          <p:nvPr/>
        </p:nvSpPr>
        <p:spPr>
          <a:xfrm>
            <a:off x="1533017" y="4288783"/>
            <a:ext cx="7123403" cy="4097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the problem </a:t>
            </a:r>
          </a:p>
        </p:txBody>
      </p:sp>
      <p:pic>
        <p:nvPicPr>
          <p:cNvPr id="512"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Tree>
    <p:extLst>
      <p:ext uri="{BB962C8B-B14F-4D97-AF65-F5344CB8AC3E}">
        <p14:creationId xmlns:p14="http://schemas.microsoft.com/office/powerpoint/2010/main" val="41027634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4</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182546"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107237" y="3341402"/>
            <a:ext cx="2061848" cy="3021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1400" dirty="0"/>
              <a:t>the problem </a:t>
            </a:r>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 name="TextBox 1">
            <a:extLst>
              <a:ext uri="{FF2B5EF4-FFF2-40B4-BE49-F238E27FC236}">
                <a16:creationId xmlns:a16="http://schemas.microsoft.com/office/drawing/2014/main" id="{01B0F180-2527-47C4-A5B3-D3FB8B8A6079}"/>
              </a:ext>
            </a:extLst>
          </p:cNvPr>
          <p:cNvSpPr txBox="1"/>
          <p:nvPr/>
        </p:nvSpPr>
        <p:spPr>
          <a:xfrm>
            <a:off x="4737834" y="1455727"/>
            <a:ext cx="5915369" cy="42126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marL="285750" indent="-285750">
              <a:buFont typeface="Arial" panose="020B0604020202020204" pitchFamily="34" charset="0"/>
              <a:buChar char="•"/>
            </a:pPr>
            <a:endParaRPr lang="en-US" sz="1800" dirty="0">
              <a:solidFill>
                <a:schemeClr val="bg2"/>
              </a:solidFill>
            </a:endParaRPr>
          </a:p>
        </p:txBody>
      </p:sp>
      <p:pic>
        <p:nvPicPr>
          <p:cNvPr id="4" name="Picture 3">
            <a:extLst>
              <a:ext uri="{FF2B5EF4-FFF2-40B4-BE49-F238E27FC236}">
                <a16:creationId xmlns:a16="http://schemas.microsoft.com/office/drawing/2014/main" id="{9FA9A5C2-C6F5-4E36-AE8B-CAA95FF5EB38}"/>
              </a:ext>
            </a:extLst>
          </p:cNvPr>
          <p:cNvPicPr>
            <a:picLocks noChangeAspect="1"/>
          </p:cNvPicPr>
          <p:nvPr/>
        </p:nvPicPr>
        <p:blipFill>
          <a:blip r:embed="rId5"/>
          <a:stretch>
            <a:fillRect/>
          </a:stretch>
        </p:blipFill>
        <p:spPr>
          <a:xfrm>
            <a:off x="4173796" y="1166069"/>
            <a:ext cx="7908792" cy="4819285"/>
          </a:xfrm>
          <a:prstGeom prst="rect">
            <a:avLst/>
          </a:prstGeom>
        </p:spPr>
      </p:pic>
      <p:sp>
        <p:nvSpPr>
          <p:cNvPr id="5" name="TextBox 4">
            <a:extLst>
              <a:ext uri="{FF2B5EF4-FFF2-40B4-BE49-F238E27FC236}">
                <a16:creationId xmlns:a16="http://schemas.microsoft.com/office/drawing/2014/main" id="{AC44E4C4-523C-4D1E-8AE8-7FBF1AAEB3B8}"/>
              </a:ext>
            </a:extLst>
          </p:cNvPr>
          <p:cNvSpPr txBox="1"/>
          <p:nvPr/>
        </p:nvSpPr>
        <p:spPr>
          <a:xfrm>
            <a:off x="11335903" y="6392732"/>
            <a:ext cx="705320" cy="251991"/>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700" dirty="0">
                <a:solidFill>
                  <a:schemeClr val="bg1"/>
                </a:solidFill>
                <a:latin typeface="Arial" panose="020B0604020202020204" pitchFamily="34" charset="0"/>
                <a:ea typeface="Helvetica Light"/>
                <a:cs typeface="Arial" panose="020B0604020202020204" pitchFamily="34" charset="0"/>
                <a:sym typeface="Helvetica Light"/>
              </a:rPr>
              <a:t>m</a:t>
            </a:r>
            <a:r>
              <a:rPr lang="en-US" sz="700" b="0" cap="none" spc="0" dirty="0">
                <a:solidFill>
                  <a:schemeClr val="bg1"/>
                </a:solidFill>
                <a:latin typeface="Arial" panose="020B0604020202020204" pitchFamily="34" charset="0"/>
                <a:ea typeface="Helvetica Light"/>
                <a:cs typeface="Arial" panose="020B0604020202020204" pitchFamily="34" charset="0"/>
                <a:sym typeface="Helvetica Light"/>
              </a:rPr>
              <a:t>icrosoft.com</a:t>
            </a:r>
          </a:p>
        </p:txBody>
      </p:sp>
    </p:spTree>
    <p:extLst>
      <p:ext uri="{BB962C8B-B14F-4D97-AF65-F5344CB8AC3E}">
        <p14:creationId xmlns:p14="http://schemas.microsoft.com/office/powerpoint/2010/main" val="3861589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 name="Slide Number"/>
          <p:cNvSpPr txBox="1">
            <a:spLocks noGrp="1"/>
          </p:cNvSpPr>
          <p:nvPr>
            <p:ph type="sldNum" sz="quarter" idx="2"/>
          </p:nvPr>
        </p:nvSpPr>
        <p:spPr>
          <a:xfrm>
            <a:off x="11945824" y="6644723"/>
            <a:ext cx="190798" cy="19524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lvl1pPr defTabSz="410766"/>
          </a:lstStyle>
          <a:p>
            <a:fld id="{86CB4B4D-7CA3-9044-876B-883B54F8677D}" type="slidenum">
              <a:rPr/>
              <a:t>5</a:t>
            </a:fld>
            <a:endParaRPr/>
          </a:p>
        </p:txBody>
      </p:sp>
      <p:sp>
        <p:nvSpPr>
          <p:cNvPr id="630" name="Rectangle"/>
          <p:cNvSpPr/>
          <p:nvPr/>
        </p:nvSpPr>
        <p:spPr>
          <a:xfrm rot="16200000">
            <a:off x="1709873" y="1997874"/>
            <a:ext cx="31751" cy="342901"/>
          </a:xfrm>
          <a:prstGeom prst="rect">
            <a:avLst/>
          </a:prstGeom>
          <a:solidFill>
            <a:srgbClr val="000000"/>
          </a:solidFill>
          <a:ln w="12700">
            <a:miter lim="400000"/>
          </a:ln>
        </p:spPr>
        <p:txBody>
          <a:bodyPr lIns="0" tIns="0" rIns="0" bIns="0" anchor="ctr"/>
          <a:lstStyle/>
          <a:p>
            <a:pPr algn="ctr" defTabSz="412750">
              <a:defRPr sz="3200" cap="none" spc="0">
                <a:solidFill>
                  <a:srgbClr val="5E5E5E"/>
                </a:solidFill>
              </a:defRPr>
            </a:pPr>
            <a:endParaRPr sz="1600"/>
          </a:p>
        </p:txBody>
      </p:sp>
      <p:sp>
        <p:nvSpPr>
          <p:cNvPr id="631" name="Rectangle"/>
          <p:cNvSpPr/>
          <p:nvPr/>
        </p:nvSpPr>
        <p:spPr>
          <a:xfrm rot="16200000">
            <a:off x="1747028" y="3271198"/>
            <a:ext cx="31751" cy="342901"/>
          </a:xfrm>
          <a:prstGeom prst="rect">
            <a:avLst/>
          </a:prstGeom>
          <a:solidFill>
            <a:srgbClr val="000000"/>
          </a:solidFill>
          <a:ln w="12700">
            <a:miter lim="400000"/>
          </a:ln>
        </p:spPr>
        <p:txBody>
          <a:bodyPr lIns="0" tIns="0" rIns="0" bIns="0" anchor="ctr"/>
          <a:lstStyle/>
          <a:p>
            <a:pPr algn="ctr" defTabSz="412750">
              <a:defRPr sz="3200" cap="none" spc="0">
                <a:solidFill>
                  <a:srgbClr val="5E5E5E"/>
                </a:solidFill>
              </a:defRPr>
            </a:pPr>
            <a:endParaRPr sz="1600"/>
          </a:p>
        </p:txBody>
      </p:sp>
      <p:sp>
        <p:nvSpPr>
          <p:cNvPr id="636" name="ELEMENT 1…"/>
          <p:cNvSpPr txBox="1"/>
          <p:nvPr/>
        </p:nvSpPr>
        <p:spPr>
          <a:xfrm>
            <a:off x="1507123" y="2310692"/>
            <a:ext cx="2631941" cy="2260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Each microservice has a public API</a:t>
            </a:r>
          </a:p>
        </p:txBody>
      </p:sp>
      <p:sp>
        <p:nvSpPr>
          <p:cNvPr id="637" name="ELEMENT 2…"/>
          <p:cNvSpPr txBox="1"/>
          <p:nvPr/>
        </p:nvSpPr>
        <p:spPr>
          <a:xfrm>
            <a:off x="1554298" y="3584016"/>
            <a:ext cx="2631942" cy="379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Good enough for small microservices based architecture</a:t>
            </a:r>
          </a:p>
        </p:txBody>
      </p:sp>
      <p:pic>
        <p:nvPicPr>
          <p:cNvPr id="646" name="Graphic 323" descr="Graphic 323"/>
          <p:cNvPicPr>
            <a:picLocks noChangeAspect="1"/>
          </p:cNvPicPr>
          <p:nvPr/>
        </p:nvPicPr>
        <p:blipFill>
          <a:blip r:embed="rId3"/>
          <a:stretch>
            <a:fillRect/>
          </a:stretch>
        </p:blipFill>
        <p:spPr>
          <a:xfrm>
            <a:off x="1572403" y="2727690"/>
            <a:ext cx="381001" cy="381001"/>
          </a:xfrm>
          <a:prstGeom prst="rect">
            <a:avLst/>
          </a:prstGeom>
          <a:ln w="12700">
            <a:miter lim="400000"/>
          </a:ln>
        </p:spPr>
      </p:pic>
      <p:pic>
        <p:nvPicPr>
          <p:cNvPr id="647" name="Graphic 142" descr="Graphic 142"/>
          <p:cNvPicPr>
            <a:picLocks noChangeAspect="1"/>
          </p:cNvPicPr>
          <p:nvPr/>
        </p:nvPicPr>
        <p:blipFill>
          <a:blip r:embed="rId4"/>
          <a:stretch>
            <a:fillRect/>
          </a:stretch>
        </p:blipFill>
        <p:spPr>
          <a:xfrm>
            <a:off x="1554483" y="1454366"/>
            <a:ext cx="381001" cy="381001"/>
          </a:xfrm>
          <a:prstGeom prst="rect">
            <a:avLst/>
          </a:prstGeom>
          <a:ln w="12700">
            <a:miter lim="400000"/>
          </a:ln>
        </p:spPr>
      </p:pic>
      <p:pic>
        <p:nvPicPr>
          <p:cNvPr id="24" name="Graphic 23">
            <a:extLst>
              <a:ext uri="{FF2B5EF4-FFF2-40B4-BE49-F238E27FC236}">
                <a16:creationId xmlns:a16="http://schemas.microsoft.com/office/drawing/2014/main" id="{C5310C62-6022-4CBF-B3EA-DBA61C504295}"/>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30903" y="4505824"/>
            <a:ext cx="864000" cy="864000"/>
          </a:xfrm>
          <a:prstGeom prst="rect">
            <a:avLst/>
          </a:prstGeom>
        </p:spPr>
      </p:pic>
      <p:sp>
        <p:nvSpPr>
          <p:cNvPr id="25" name="ELEMENT 2…">
            <a:extLst>
              <a:ext uri="{FF2B5EF4-FFF2-40B4-BE49-F238E27FC236}">
                <a16:creationId xmlns:a16="http://schemas.microsoft.com/office/drawing/2014/main" id="{C9479EAE-9CBD-454A-8096-A1790D606A1A}"/>
              </a:ext>
            </a:extLst>
          </p:cNvPr>
          <p:cNvSpPr txBox="1"/>
          <p:nvPr/>
        </p:nvSpPr>
        <p:spPr>
          <a:xfrm>
            <a:off x="2478485" y="4672187"/>
            <a:ext cx="5281332" cy="2260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What will happen when we’ll have dozens of microservices of different types?</a:t>
            </a:r>
          </a:p>
        </p:txBody>
      </p:sp>
      <p:sp>
        <p:nvSpPr>
          <p:cNvPr id="26" name="ELEMENT 2…">
            <a:extLst>
              <a:ext uri="{FF2B5EF4-FFF2-40B4-BE49-F238E27FC236}">
                <a16:creationId xmlns:a16="http://schemas.microsoft.com/office/drawing/2014/main" id="{9A10CD3D-43E9-4EEF-8FFB-6DEC7260E703}"/>
              </a:ext>
            </a:extLst>
          </p:cNvPr>
          <p:cNvSpPr txBox="1"/>
          <p:nvPr/>
        </p:nvSpPr>
        <p:spPr>
          <a:xfrm>
            <a:off x="2478485" y="5011228"/>
            <a:ext cx="5281332" cy="2260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What will happen when we’ll have multiple clients? (SPAs, mobile clients)</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1" name="ELEMENT A…"/>
          <p:cNvSpPr txBox="1"/>
          <p:nvPr/>
        </p:nvSpPr>
        <p:spPr>
          <a:xfrm>
            <a:off x="1876182" y="1297844"/>
            <a:ext cx="5455795" cy="2260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How can client applications optimize the number of requests to the backend? </a:t>
            </a:r>
            <a:endParaRPr sz="1000" dirty="0">
              <a:latin typeface="Arial" panose="020B0604020202020204" pitchFamily="34" charset="0"/>
              <a:cs typeface="Arial" panose="020B0604020202020204" pitchFamily="34" charset="0"/>
            </a:endParaRPr>
          </a:p>
        </p:txBody>
      </p:sp>
      <p:sp>
        <p:nvSpPr>
          <p:cNvPr id="942" name="ELEMENT B…"/>
          <p:cNvSpPr txBox="1"/>
          <p:nvPr/>
        </p:nvSpPr>
        <p:spPr>
          <a:xfrm>
            <a:off x="1876182" y="2496351"/>
            <a:ext cx="4658841" cy="379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How can we handle cross cutting concerns such as authorization, authentication, data mapping?</a:t>
            </a:r>
            <a:endParaRPr sz="1000" dirty="0">
              <a:latin typeface="Arial" panose="020B0604020202020204" pitchFamily="34" charset="0"/>
              <a:cs typeface="Arial" panose="020B0604020202020204" pitchFamily="34" charset="0"/>
            </a:endParaRPr>
          </a:p>
        </p:txBody>
      </p:sp>
      <p:sp>
        <p:nvSpPr>
          <p:cNvPr id="943" name="ELEMENT C…"/>
          <p:cNvSpPr txBox="1"/>
          <p:nvPr/>
        </p:nvSpPr>
        <p:spPr>
          <a:xfrm>
            <a:off x="1876183" y="3694859"/>
            <a:ext cx="4658840" cy="379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How can client apps communicate with services that use non-internet friendly protocols?</a:t>
            </a:r>
            <a:endParaRPr sz="1000" dirty="0">
              <a:latin typeface="Arial" panose="020B0604020202020204" pitchFamily="34" charset="0"/>
              <a:cs typeface="Arial" panose="020B0604020202020204" pitchFamily="34" charset="0"/>
            </a:endParaRPr>
          </a:p>
        </p:txBody>
      </p:sp>
      <p:pic>
        <p:nvPicPr>
          <p:cNvPr id="945" name="Graphic 158" descr="Graphic 158"/>
          <p:cNvPicPr>
            <a:picLocks noChangeAspect="1"/>
          </p:cNvPicPr>
          <p:nvPr/>
        </p:nvPicPr>
        <p:blipFill>
          <a:blip r:embed="rId3"/>
          <a:stretch>
            <a:fillRect/>
          </a:stretch>
        </p:blipFill>
        <p:spPr>
          <a:xfrm>
            <a:off x="851643" y="1348803"/>
            <a:ext cx="508001" cy="508001"/>
          </a:xfrm>
          <a:prstGeom prst="rect">
            <a:avLst/>
          </a:prstGeom>
          <a:ln w="12700">
            <a:miter lim="400000"/>
          </a:ln>
        </p:spPr>
      </p:pic>
      <p:pic>
        <p:nvPicPr>
          <p:cNvPr id="946" name="Graphic 236" descr="Graphic 236"/>
          <p:cNvPicPr>
            <a:picLocks noChangeAspect="1"/>
          </p:cNvPicPr>
          <p:nvPr/>
        </p:nvPicPr>
        <p:blipFill>
          <a:blip r:embed="rId4"/>
          <a:stretch>
            <a:fillRect/>
          </a:stretch>
        </p:blipFill>
        <p:spPr>
          <a:xfrm>
            <a:off x="851643" y="2547310"/>
            <a:ext cx="508001" cy="508001"/>
          </a:xfrm>
          <a:prstGeom prst="rect">
            <a:avLst/>
          </a:prstGeom>
          <a:ln w="12700">
            <a:miter lim="400000"/>
          </a:ln>
        </p:spPr>
      </p:pic>
      <p:pic>
        <p:nvPicPr>
          <p:cNvPr id="947" name="Graphic 195" descr="Graphic 195"/>
          <p:cNvPicPr>
            <a:picLocks noChangeAspect="1"/>
          </p:cNvPicPr>
          <p:nvPr/>
        </p:nvPicPr>
        <p:blipFill>
          <a:blip r:embed="rId5"/>
          <a:stretch>
            <a:fillRect/>
          </a:stretch>
        </p:blipFill>
        <p:spPr>
          <a:xfrm>
            <a:off x="851643" y="3741372"/>
            <a:ext cx="508001" cy="508001"/>
          </a:xfrm>
          <a:prstGeom prst="rect">
            <a:avLst/>
          </a:prstGeom>
          <a:ln w="12700">
            <a:miter lim="400000"/>
          </a:ln>
        </p:spPr>
      </p:pic>
      <p:sp>
        <p:nvSpPr>
          <p:cNvPr id="14" name="ELEMENT B…">
            <a:extLst>
              <a:ext uri="{FF2B5EF4-FFF2-40B4-BE49-F238E27FC236}">
                <a16:creationId xmlns:a16="http://schemas.microsoft.com/office/drawing/2014/main" id="{215EAE51-5E1C-471D-8605-6FBD5CBAB2D6}"/>
              </a:ext>
            </a:extLst>
          </p:cNvPr>
          <p:cNvSpPr txBox="1"/>
          <p:nvPr/>
        </p:nvSpPr>
        <p:spPr>
          <a:xfrm>
            <a:off x="1876182" y="4760832"/>
            <a:ext cx="4658841" cy="2260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How can you shape different APIs specially made for mobile applications?</a:t>
            </a:r>
            <a:endParaRPr sz="1000" dirty="0">
              <a:latin typeface="Arial" panose="020B0604020202020204" pitchFamily="34" charset="0"/>
              <a:cs typeface="Arial" panose="020B0604020202020204" pitchFamily="34" charset="0"/>
            </a:endParaRPr>
          </a:p>
        </p:txBody>
      </p:sp>
      <p:pic>
        <p:nvPicPr>
          <p:cNvPr id="15" name="Graphic 236" descr="Graphic 236">
            <a:extLst>
              <a:ext uri="{FF2B5EF4-FFF2-40B4-BE49-F238E27FC236}">
                <a16:creationId xmlns:a16="http://schemas.microsoft.com/office/drawing/2014/main" id="{69CD004C-BED2-402B-ABD6-372BD85CA47C}"/>
              </a:ext>
            </a:extLst>
          </p:cNvPr>
          <p:cNvPicPr>
            <a:picLocks noChangeAspect="1"/>
          </p:cNvPicPr>
          <p:nvPr/>
        </p:nvPicPr>
        <p:blipFill>
          <a:blip r:embed="rId4"/>
          <a:stretch>
            <a:fillRect/>
          </a:stretch>
        </p:blipFill>
        <p:spPr>
          <a:xfrm>
            <a:off x="851643" y="4811791"/>
            <a:ext cx="508001" cy="508001"/>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 name="Slide Number"/>
          <p:cNvSpPr txBox="1">
            <a:spLocks noGrp="1"/>
          </p:cNvSpPr>
          <p:nvPr>
            <p:ph type="sldNum" sz="quarter" idx="2"/>
          </p:nvPr>
        </p:nvSpPr>
        <p:spPr>
          <a:xfrm>
            <a:off x="11945824" y="6644723"/>
            <a:ext cx="190798" cy="19524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a:spAutoFit/>
          </a:bodyPr>
          <a:lstStyle>
            <a:lvl1pPr defTabSz="410766"/>
          </a:lstStyle>
          <a:p>
            <a:fld id="{86CB4B4D-7CA3-9044-876B-883B54F8677D}" type="slidenum">
              <a:rPr/>
              <a:t>7</a:t>
            </a:fld>
            <a:endParaRPr/>
          </a:p>
        </p:txBody>
      </p:sp>
      <p:grpSp>
        <p:nvGrpSpPr>
          <p:cNvPr id="679" name="Group"/>
          <p:cNvGrpSpPr/>
          <p:nvPr/>
        </p:nvGrpSpPr>
        <p:grpSpPr>
          <a:xfrm>
            <a:off x="1899744" y="1197253"/>
            <a:ext cx="2472234" cy="590551"/>
            <a:chOff x="0" y="0"/>
            <a:chExt cx="4944467" cy="1181100"/>
          </a:xfrm>
        </p:grpSpPr>
        <p:sp>
          <p:nvSpPr>
            <p:cNvPr id="677" name="Rectangle"/>
            <p:cNvSpPr/>
            <p:nvPr/>
          </p:nvSpPr>
          <p:spPr>
            <a:xfrm>
              <a:off x="0" y="0"/>
              <a:ext cx="4944468" cy="1181100"/>
            </a:xfrm>
            <a:prstGeom prst="rect">
              <a:avLst/>
            </a:prstGeom>
            <a:solidFill>
              <a:srgbClr val="000000"/>
            </a:solidFill>
            <a:ln w="12700" cap="flat">
              <a:noFill/>
              <a:miter lim="400000"/>
            </a:ln>
            <a:effectLst/>
          </p:spPr>
          <p:txBody>
            <a:bodyPr wrap="square" lIns="0" tIns="0" rIns="0" bIns="0" numCol="1" anchor="ctr">
              <a:noAutofit/>
            </a:bodyPr>
            <a:lstStyle/>
            <a:p>
              <a:pPr algn="ctr" defTabSz="412750">
                <a:defRPr sz="3200" cap="none" spc="0"/>
              </a:pPr>
              <a:endParaRPr sz="1600"/>
            </a:p>
          </p:txBody>
        </p:sp>
        <p:sp>
          <p:nvSpPr>
            <p:cNvPr id="678" name="Element 1"/>
            <p:cNvSpPr txBox="1"/>
            <p:nvPr/>
          </p:nvSpPr>
          <p:spPr>
            <a:xfrm>
              <a:off x="179983" y="298651"/>
              <a:ext cx="4584501" cy="50759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noAutofit/>
            </a:bodyPr>
            <a:lstStyle>
              <a:lvl1pPr algn="ctr">
                <a:lnSpc>
                  <a:spcPct val="70000"/>
                </a:lnSpc>
                <a:defRPr sz="2800" cap="none" spc="-83"/>
              </a:lvl1pPr>
            </a:lstStyle>
            <a:p>
              <a:r>
                <a:rPr lang="en-US" sz="1400" dirty="0"/>
                <a:t>Coupling</a:t>
              </a:r>
              <a:endParaRPr sz="1400" dirty="0"/>
            </a:p>
          </p:txBody>
        </p:sp>
      </p:grpSp>
      <p:sp>
        <p:nvSpPr>
          <p:cNvPr id="680" name="What is simply dummy text of the printing and typesetting industry has been the industry's standard dummy text ever since the 1500s when an unknown printer took a galley of type and scrambled it to make a type specimen book it has."/>
          <p:cNvSpPr txBox="1"/>
          <p:nvPr/>
        </p:nvSpPr>
        <p:spPr>
          <a:xfrm>
            <a:off x="1881511" y="2029394"/>
            <a:ext cx="2472234" cy="13032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spAutoFit/>
          </a:bodyPr>
          <a:lstStyle>
            <a:lvl1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lvl1pPr>
          </a:lstStyle>
          <a:p>
            <a:r>
              <a:rPr lang="en-US" sz="1000" dirty="0">
                <a:solidFill>
                  <a:schemeClr val="tx2">
                    <a:lumMod val="10000"/>
                  </a:schemeClr>
                </a:solidFill>
                <a:latin typeface="Arial" panose="020B0604020202020204" pitchFamily="34" charset="0"/>
                <a:cs typeface="Arial" panose="020B0604020202020204" pitchFamily="34" charset="0"/>
              </a:rPr>
              <a:t>With direct communication the client APIs are tightly coupled to the microservices. The client application needs to know multiple areas of the microservice landscape. In case of refactoring which may cause breaking changes, the client apps will need to be updated frequently making it harder for the solution to evolve</a:t>
            </a:r>
            <a:endParaRPr sz="1000" dirty="0">
              <a:solidFill>
                <a:schemeClr val="tx2">
                  <a:lumMod val="10000"/>
                </a:schemeClr>
              </a:solidFill>
              <a:latin typeface="Arial" panose="020B0604020202020204" pitchFamily="34" charset="0"/>
              <a:cs typeface="Arial" panose="020B0604020202020204" pitchFamily="34" charset="0"/>
            </a:endParaRPr>
          </a:p>
        </p:txBody>
      </p:sp>
      <p:sp>
        <p:nvSpPr>
          <p:cNvPr id="681" name="What is simply dummy text of the printing and typesetting industry has been the industry's standard dummy text ever since the 1500s when an unknown printer took a galley of type and scrambled it to make a type specimen book it has."/>
          <p:cNvSpPr txBox="1"/>
          <p:nvPr/>
        </p:nvSpPr>
        <p:spPr>
          <a:xfrm>
            <a:off x="5050384" y="2029394"/>
            <a:ext cx="2472234" cy="6876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spAutoFit/>
          </a:bodyPr>
          <a:lstStyle>
            <a:lvl1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lvl1pPr>
          </a:lstStyle>
          <a:p>
            <a:r>
              <a:rPr lang="en-US" sz="1000" dirty="0">
                <a:solidFill>
                  <a:schemeClr val="tx2">
                    <a:lumMod val="10000"/>
                  </a:schemeClr>
                </a:solidFill>
                <a:latin typeface="Arial" panose="020B0604020202020204" pitchFamily="34" charset="0"/>
                <a:cs typeface="Arial" panose="020B0604020202020204" pitchFamily="34" charset="0"/>
              </a:rPr>
              <a:t>A single screen in the application might require several calls to multiple services. This approach can lead to multiple network round trips causing a significant latency</a:t>
            </a:r>
            <a:endParaRPr sz="1000" dirty="0">
              <a:solidFill>
                <a:schemeClr val="tx2">
                  <a:lumMod val="10000"/>
                </a:schemeClr>
              </a:solidFill>
              <a:latin typeface="Arial" panose="020B0604020202020204" pitchFamily="34" charset="0"/>
              <a:cs typeface="Arial" panose="020B0604020202020204" pitchFamily="34" charset="0"/>
            </a:endParaRPr>
          </a:p>
        </p:txBody>
      </p:sp>
      <p:sp>
        <p:nvSpPr>
          <p:cNvPr id="682" name="What is simply dummy text of the printing and typesetting industry has been the industry's standard dummy text ever since the 1500s when an unknown printer took a galley of type and scrambled it to make a type specimen book it has."/>
          <p:cNvSpPr txBox="1"/>
          <p:nvPr/>
        </p:nvSpPr>
        <p:spPr>
          <a:xfrm>
            <a:off x="8219257" y="2029394"/>
            <a:ext cx="2472235" cy="8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spAutoFit/>
          </a:bodyPr>
          <a:lstStyle>
            <a:lvl1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lvl1pPr>
          </a:lstStyle>
          <a:p>
            <a:r>
              <a:rPr lang="en-US" sz="1000" dirty="0">
                <a:solidFill>
                  <a:schemeClr val="tx2">
                    <a:lumMod val="10000"/>
                  </a:schemeClr>
                </a:solidFill>
                <a:latin typeface="Arial" panose="020B0604020202020204" pitchFamily="34" charset="0"/>
                <a:cs typeface="Arial" panose="020B0604020202020204" pitchFamily="34" charset="0"/>
              </a:rPr>
              <a:t>All microservices are public, exposed to the outer world making the attack surface larger than if some of the microservices are hidden and not used directly by the client apps. </a:t>
            </a:r>
            <a:endParaRPr sz="1000" dirty="0">
              <a:solidFill>
                <a:schemeClr val="tx2">
                  <a:lumMod val="10000"/>
                </a:schemeClr>
              </a:solidFill>
              <a:latin typeface="Arial" panose="020B0604020202020204" pitchFamily="34" charset="0"/>
              <a:cs typeface="Arial" panose="020B0604020202020204" pitchFamily="34" charset="0"/>
            </a:endParaRPr>
          </a:p>
        </p:txBody>
      </p:sp>
      <p:grpSp>
        <p:nvGrpSpPr>
          <p:cNvPr id="685" name="Group"/>
          <p:cNvGrpSpPr/>
          <p:nvPr/>
        </p:nvGrpSpPr>
        <p:grpSpPr>
          <a:xfrm>
            <a:off x="5050384" y="1197253"/>
            <a:ext cx="2472234" cy="590551"/>
            <a:chOff x="0" y="0"/>
            <a:chExt cx="4944467" cy="1181100"/>
          </a:xfrm>
        </p:grpSpPr>
        <p:sp>
          <p:nvSpPr>
            <p:cNvPr id="683" name="Rectangle"/>
            <p:cNvSpPr/>
            <p:nvPr/>
          </p:nvSpPr>
          <p:spPr>
            <a:xfrm>
              <a:off x="0" y="0"/>
              <a:ext cx="4944468" cy="1181100"/>
            </a:xfrm>
            <a:prstGeom prst="rect">
              <a:avLst/>
            </a:prstGeom>
            <a:solidFill>
              <a:srgbClr val="000000"/>
            </a:solidFill>
            <a:ln w="12700" cap="flat">
              <a:noFill/>
              <a:miter lim="400000"/>
            </a:ln>
            <a:effectLst/>
          </p:spPr>
          <p:txBody>
            <a:bodyPr wrap="square" lIns="0" tIns="0" rIns="0" bIns="0" numCol="1" anchor="ctr">
              <a:noAutofit/>
            </a:bodyPr>
            <a:lstStyle/>
            <a:p>
              <a:pPr algn="ctr" defTabSz="412750">
                <a:defRPr sz="3200" cap="none" spc="0"/>
              </a:pPr>
              <a:endParaRPr sz="1600"/>
            </a:p>
          </p:txBody>
        </p:sp>
        <p:sp>
          <p:nvSpPr>
            <p:cNvPr id="684" name="Element 2"/>
            <p:cNvSpPr txBox="1"/>
            <p:nvPr/>
          </p:nvSpPr>
          <p:spPr>
            <a:xfrm>
              <a:off x="179983" y="298651"/>
              <a:ext cx="4584501" cy="50759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noAutofit/>
            </a:bodyPr>
            <a:lstStyle>
              <a:lvl1pPr algn="ctr">
                <a:lnSpc>
                  <a:spcPct val="70000"/>
                </a:lnSpc>
                <a:defRPr sz="2800" cap="none" spc="-83"/>
              </a:lvl1pPr>
            </a:lstStyle>
            <a:p>
              <a:r>
                <a:rPr lang="en-US" sz="1400" dirty="0"/>
                <a:t>Too many round trips </a:t>
              </a:r>
              <a:endParaRPr sz="1400" dirty="0"/>
            </a:p>
          </p:txBody>
        </p:sp>
      </p:grpSp>
      <p:grpSp>
        <p:nvGrpSpPr>
          <p:cNvPr id="688" name="Group"/>
          <p:cNvGrpSpPr/>
          <p:nvPr/>
        </p:nvGrpSpPr>
        <p:grpSpPr>
          <a:xfrm>
            <a:off x="8219257" y="1197253"/>
            <a:ext cx="2472235" cy="590551"/>
            <a:chOff x="0" y="0"/>
            <a:chExt cx="4944467" cy="1181100"/>
          </a:xfrm>
        </p:grpSpPr>
        <p:sp>
          <p:nvSpPr>
            <p:cNvPr id="686" name="Rectangle"/>
            <p:cNvSpPr/>
            <p:nvPr/>
          </p:nvSpPr>
          <p:spPr>
            <a:xfrm>
              <a:off x="0" y="0"/>
              <a:ext cx="4944468" cy="1181100"/>
            </a:xfrm>
            <a:prstGeom prst="rect">
              <a:avLst/>
            </a:prstGeom>
            <a:solidFill>
              <a:srgbClr val="000000"/>
            </a:solidFill>
            <a:ln w="12700" cap="flat">
              <a:noFill/>
              <a:miter lim="400000"/>
            </a:ln>
            <a:effectLst/>
          </p:spPr>
          <p:txBody>
            <a:bodyPr wrap="square" lIns="0" tIns="0" rIns="0" bIns="0" numCol="1" anchor="ctr">
              <a:noAutofit/>
            </a:bodyPr>
            <a:lstStyle/>
            <a:p>
              <a:pPr algn="ctr" defTabSz="412750">
                <a:defRPr sz="3200" cap="none" spc="0"/>
              </a:pPr>
              <a:endParaRPr sz="1600"/>
            </a:p>
          </p:txBody>
        </p:sp>
        <p:sp>
          <p:nvSpPr>
            <p:cNvPr id="687" name="Element 3"/>
            <p:cNvSpPr txBox="1"/>
            <p:nvPr/>
          </p:nvSpPr>
          <p:spPr>
            <a:xfrm>
              <a:off x="179983" y="298651"/>
              <a:ext cx="4584501" cy="50759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noAutofit/>
            </a:bodyPr>
            <a:lstStyle>
              <a:lvl1pPr algn="ctr">
                <a:lnSpc>
                  <a:spcPct val="70000"/>
                </a:lnSpc>
                <a:defRPr sz="2800" cap="none" spc="-83"/>
              </a:lvl1pPr>
            </a:lstStyle>
            <a:p>
              <a:r>
                <a:rPr lang="en-US" sz="1400" dirty="0"/>
                <a:t>Security issues</a:t>
              </a:r>
              <a:endParaRPr sz="1400" dirty="0"/>
            </a:p>
          </p:txBody>
        </p:sp>
      </p:grpSp>
      <p:pic>
        <p:nvPicPr>
          <p:cNvPr id="689" name="Graphic 323" descr="Graphic 323"/>
          <p:cNvPicPr>
            <a:picLocks noChangeAspect="1"/>
          </p:cNvPicPr>
          <p:nvPr/>
        </p:nvPicPr>
        <p:blipFill>
          <a:blip r:embed="rId3"/>
          <a:stretch>
            <a:fillRect/>
          </a:stretch>
        </p:blipFill>
        <p:spPr>
          <a:xfrm>
            <a:off x="6114234" y="509484"/>
            <a:ext cx="381001" cy="381001"/>
          </a:xfrm>
          <a:prstGeom prst="rect">
            <a:avLst/>
          </a:prstGeom>
          <a:ln w="12700">
            <a:miter lim="400000"/>
          </a:ln>
        </p:spPr>
      </p:pic>
      <p:pic>
        <p:nvPicPr>
          <p:cNvPr id="690" name="Graphic 61" descr="Graphic 61"/>
          <p:cNvPicPr>
            <a:picLocks noChangeAspect="1"/>
          </p:cNvPicPr>
          <p:nvPr/>
        </p:nvPicPr>
        <p:blipFill>
          <a:blip r:embed="rId4"/>
          <a:stretch>
            <a:fillRect/>
          </a:stretch>
        </p:blipFill>
        <p:spPr>
          <a:xfrm>
            <a:off x="9264147" y="504957"/>
            <a:ext cx="381001" cy="381001"/>
          </a:xfrm>
          <a:prstGeom prst="rect">
            <a:avLst/>
          </a:prstGeom>
          <a:ln w="12700">
            <a:miter lim="400000"/>
          </a:ln>
        </p:spPr>
      </p:pic>
      <p:pic>
        <p:nvPicPr>
          <p:cNvPr id="691" name="Graphic 142" descr="Graphic 142"/>
          <p:cNvPicPr>
            <a:picLocks noChangeAspect="1"/>
          </p:cNvPicPr>
          <p:nvPr/>
        </p:nvPicPr>
        <p:blipFill>
          <a:blip r:embed="rId5"/>
          <a:stretch>
            <a:fillRect/>
          </a:stretch>
        </p:blipFill>
        <p:spPr>
          <a:xfrm>
            <a:off x="2964321" y="515784"/>
            <a:ext cx="381001" cy="381001"/>
          </a:xfrm>
          <a:prstGeom prst="rect">
            <a:avLst/>
          </a:prstGeom>
          <a:ln w="12700">
            <a:miter lim="400000"/>
          </a:ln>
        </p:spPr>
      </p:pic>
      <p:sp>
        <p:nvSpPr>
          <p:cNvPr id="21" name="What is simply dummy text of the printing and typesetting industry has been the industry's standard dummy text ever since the 1500s when an unknown printer took a galley of type and scrambled it to make a type specimen book it has.">
            <a:extLst>
              <a:ext uri="{FF2B5EF4-FFF2-40B4-BE49-F238E27FC236}">
                <a16:creationId xmlns:a16="http://schemas.microsoft.com/office/drawing/2014/main" id="{101EBDFF-E4FC-460F-82F0-7BB755866DE6}"/>
              </a:ext>
            </a:extLst>
          </p:cNvPr>
          <p:cNvSpPr txBox="1"/>
          <p:nvPr/>
        </p:nvSpPr>
        <p:spPr>
          <a:xfrm>
            <a:off x="5050382" y="5359384"/>
            <a:ext cx="2472235" cy="8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spAutoFit/>
          </a:bodyPr>
          <a:lstStyle>
            <a:lvl1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lvl1pPr>
          </a:lstStyle>
          <a:p>
            <a:r>
              <a:rPr lang="en-US" sz="1000" b="0" i="0" dirty="0">
                <a:solidFill>
                  <a:schemeClr val="tx2">
                    <a:lumMod val="10000"/>
                  </a:schemeClr>
                </a:solidFill>
                <a:effectLst/>
                <a:latin typeface="Arial" panose="020B0604020202020204" pitchFamily="34" charset="0"/>
                <a:cs typeface="Arial" panose="020B0604020202020204" pitchFamily="34" charset="0"/>
              </a:rPr>
              <a:t>Each publicly published microservice must handle concerns such as authorization and SSL. In many situations, those concerns could be handled in a single tier so the internal microservices are simplified.</a:t>
            </a:r>
            <a:endParaRPr sz="1050" dirty="0">
              <a:solidFill>
                <a:schemeClr val="tx2">
                  <a:lumMod val="10000"/>
                </a:schemeClr>
              </a:solidFill>
              <a:latin typeface="Arial" panose="020B0604020202020204" pitchFamily="34" charset="0"/>
              <a:cs typeface="Arial" panose="020B0604020202020204" pitchFamily="34" charset="0"/>
            </a:endParaRPr>
          </a:p>
        </p:txBody>
      </p:sp>
      <p:grpSp>
        <p:nvGrpSpPr>
          <p:cNvPr id="22" name="Group">
            <a:extLst>
              <a:ext uri="{FF2B5EF4-FFF2-40B4-BE49-F238E27FC236}">
                <a16:creationId xmlns:a16="http://schemas.microsoft.com/office/drawing/2014/main" id="{51866FD8-0320-41F7-9055-321240D733DD}"/>
              </a:ext>
            </a:extLst>
          </p:cNvPr>
          <p:cNvGrpSpPr/>
          <p:nvPr/>
        </p:nvGrpSpPr>
        <p:grpSpPr>
          <a:xfrm>
            <a:off x="5050382" y="4527243"/>
            <a:ext cx="2472236" cy="590551"/>
            <a:chOff x="0" y="0"/>
            <a:chExt cx="4944468" cy="1181100"/>
          </a:xfrm>
        </p:grpSpPr>
        <p:sp>
          <p:nvSpPr>
            <p:cNvPr id="23" name="Rectangle">
              <a:extLst>
                <a:ext uri="{FF2B5EF4-FFF2-40B4-BE49-F238E27FC236}">
                  <a16:creationId xmlns:a16="http://schemas.microsoft.com/office/drawing/2014/main" id="{9C6A6582-9AC0-4AD7-B3FC-9E5465B7AC4D}"/>
                </a:ext>
              </a:extLst>
            </p:cNvPr>
            <p:cNvSpPr/>
            <p:nvPr/>
          </p:nvSpPr>
          <p:spPr>
            <a:xfrm>
              <a:off x="0" y="0"/>
              <a:ext cx="4944468" cy="1181100"/>
            </a:xfrm>
            <a:prstGeom prst="rect">
              <a:avLst/>
            </a:prstGeom>
            <a:solidFill>
              <a:srgbClr val="000000"/>
            </a:solidFill>
            <a:ln w="12700" cap="flat">
              <a:noFill/>
              <a:miter lim="400000"/>
            </a:ln>
            <a:effectLst/>
          </p:spPr>
          <p:txBody>
            <a:bodyPr wrap="square" lIns="0" tIns="0" rIns="0" bIns="0" numCol="1" anchor="ctr">
              <a:noAutofit/>
            </a:bodyPr>
            <a:lstStyle/>
            <a:p>
              <a:pPr algn="ctr" defTabSz="412750">
                <a:defRPr sz="3200" cap="none" spc="0"/>
              </a:pPr>
              <a:endParaRPr sz="1600"/>
            </a:p>
          </p:txBody>
        </p:sp>
        <p:sp>
          <p:nvSpPr>
            <p:cNvPr id="24" name="Element 3">
              <a:extLst>
                <a:ext uri="{FF2B5EF4-FFF2-40B4-BE49-F238E27FC236}">
                  <a16:creationId xmlns:a16="http://schemas.microsoft.com/office/drawing/2014/main" id="{C608C7A7-4A57-4492-ADE0-897A5703F082}"/>
                </a:ext>
              </a:extLst>
            </p:cNvPr>
            <p:cNvSpPr txBox="1"/>
            <p:nvPr/>
          </p:nvSpPr>
          <p:spPr>
            <a:xfrm>
              <a:off x="179983" y="298651"/>
              <a:ext cx="4584501" cy="50759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noAutofit/>
            </a:bodyPr>
            <a:lstStyle>
              <a:lvl1pPr algn="ctr">
                <a:lnSpc>
                  <a:spcPct val="70000"/>
                </a:lnSpc>
                <a:defRPr sz="2800" cap="none" spc="-83"/>
              </a:lvl1pPr>
            </a:lstStyle>
            <a:p>
              <a:r>
                <a:rPr lang="en-US" sz="1400" dirty="0"/>
                <a:t>Cross cutting concerns</a:t>
              </a:r>
              <a:endParaRPr sz="1400" dirty="0"/>
            </a:p>
          </p:txBody>
        </p:sp>
      </p:grpSp>
      <p:pic>
        <p:nvPicPr>
          <p:cNvPr id="25" name="Graphic 61" descr="Graphic 61">
            <a:extLst>
              <a:ext uri="{FF2B5EF4-FFF2-40B4-BE49-F238E27FC236}">
                <a16:creationId xmlns:a16="http://schemas.microsoft.com/office/drawing/2014/main" id="{FBB52B00-6F4C-4634-AB4B-64A294C5A1A3}"/>
              </a:ext>
            </a:extLst>
          </p:cNvPr>
          <p:cNvPicPr>
            <a:picLocks noChangeAspect="1"/>
          </p:cNvPicPr>
          <p:nvPr/>
        </p:nvPicPr>
        <p:blipFill>
          <a:blip r:embed="rId4"/>
          <a:stretch>
            <a:fillRect/>
          </a:stretch>
        </p:blipFill>
        <p:spPr>
          <a:xfrm>
            <a:off x="6077766" y="3833142"/>
            <a:ext cx="381001" cy="381001"/>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7" name="Image" descr="Image"/>
          <p:cNvPicPr>
            <a:picLocks noChangeAspect="1"/>
          </p:cNvPicPr>
          <p:nvPr/>
        </p:nvPicPr>
        <p:blipFill>
          <a:blip r:embed="rId3"/>
          <a:stretch>
            <a:fillRect/>
          </a:stretch>
        </p:blipFill>
        <p:spPr>
          <a:xfrm>
            <a:off x="-159488" y="0"/>
            <a:ext cx="12192000" cy="6858000"/>
          </a:xfrm>
          <a:prstGeom prst="rect">
            <a:avLst/>
          </a:prstGeom>
          <a:ln w="12700">
            <a:miter lim="400000"/>
          </a:ln>
        </p:spPr>
      </p:pic>
      <p:sp>
        <p:nvSpPr>
          <p:cNvPr id="508" name="1"/>
          <p:cNvSpPr/>
          <p:nvPr/>
        </p:nvSpPr>
        <p:spPr>
          <a:xfrm>
            <a:off x="1574800" y="3357583"/>
            <a:ext cx="635000" cy="635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r>
              <a:rPr sz="450"/>
              <a:t>1</a:t>
            </a:r>
          </a:p>
        </p:txBody>
      </p:sp>
      <p:sp>
        <p:nvSpPr>
          <p:cNvPr id="509" name="Additional chapter intro…"/>
          <p:cNvSpPr txBox="1"/>
          <p:nvPr/>
        </p:nvSpPr>
        <p:spPr>
          <a:xfrm>
            <a:off x="1508285" y="4863087"/>
            <a:ext cx="7122066" cy="4821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80000"/>
              </a:lnSpc>
              <a:defRPr sz="7000" cap="none" spc="-209"/>
            </a:pPr>
            <a:endParaRPr sz="3500" dirty="0"/>
          </a:p>
        </p:txBody>
      </p:sp>
      <p:sp>
        <p:nvSpPr>
          <p:cNvPr id="510" name="The background is different"/>
          <p:cNvSpPr txBox="1"/>
          <p:nvPr/>
        </p:nvSpPr>
        <p:spPr>
          <a:xfrm>
            <a:off x="1533017" y="4288783"/>
            <a:ext cx="7123403" cy="5320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Solution</a:t>
            </a:r>
          </a:p>
          <a:p>
            <a:pPr>
              <a:lnSpc>
                <a:spcPct val="130000"/>
              </a:lnSpc>
              <a:buClr>
                <a:srgbClr val="DE411B"/>
              </a:buClr>
              <a:buSzPct val="100000"/>
              <a:defRPr spc="198"/>
            </a:pPr>
            <a:endParaRPr sz="450" dirty="0"/>
          </a:p>
        </p:txBody>
      </p:sp>
      <p:pic>
        <p:nvPicPr>
          <p:cNvPr id="512"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Tree>
    <p:extLst>
      <p:ext uri="{BB962C8B-B14F-4D97-AF65-F5344CB8AC3E}">
        <p14:creationId xmlns:p14="http://schemas.microsoft.com/office/powerpoint/2010/main" val="20327729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9</a:t>
            </a:fld>
            <a:endParaRPr/>
          </a:p>
        </p:txBody>
      </p:sp>
      <p:pic>
        <p:nvPicPr>
          <p:cNvPr id="852" name="Image" descr="Image"/>
          <p:cNvPicPr>
            <a:picLocks noChangeAspect="1"/>
          </p:cNvPicPr>
          <p:nvPr/>
        </p:nvPicPr>
        <p:blipFill>
          <a:blip r:embed="rId3"/>
          <a:srcRect l="66676"/>
          <a:stretch>
            <a:fillRect/>
          </a:stretch>
        </p:blipFill>
        <p:spPr>
          <a:xfrm>
            <a:off x="1036"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298565" y="3177935"/>
            <a:ext cx="1875659" cy="8099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solution</a:t>
            </a:r>
          </a:p>
          <a:p>
            <a:pPr algn="ctr">
              <a:lnSpc>
                <a:spcPct val="130000"/>
              </a:lnSpc>
              <a:buClr>
                <a:srgbClr val="DE411B"/>
              </a:buClr>
              <a:buSzPct val="100000"/>
              <a:defRPr spc="198"/>
            </a:pPr>
            <a:endParaRPr lang="en-US" sz="2000" dirty="0"/>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 name="TextBox 1">
            <a:extLst>
              <a:ext uri="{FF2B5EF4-FFF2-40B4-BE49-F238E27FC236}">
                <a16:creationId xmlns:a16="http://schemas.microsoft.com/office/drawing/2014/main" id="{01B0F180-2527-47C4-A5B3-D3FB8B8A6079}"/>
              </a:ext>
            </a:extLst>
          </p:cNvPr>
          <p:cNvSpPr txBox="1"/>
          <p:nvPr/>
        </p:nvSpPr>
        <p:spPr>
          <a:xfrm>
            <a:off x="5492435" y="2379004"/>
            <a:ext cx="5915369" cy="42126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marL="285750" indent="-285750">
              <a:buFont typeface="Arial" panose="020B0604020202020204" pitchFamily="34" charset="0"/>
              <a:buChar char="•"/>
            </a:pPr>
            <a:endParaRPr lang="en-US" sz="1800" dirty="0">
              <a:solidFill>
                <a:schemeClr val="bg2"/>
              </a:solidFill>
            </a:endParaRPr>
          </a:p>
        </p:txBody>
      </p:sp>
      <p:sp>
        <p:nvSpPr>
          <p:cNvPr id="11" name="TextBox 10">
            <a:extLst>
              <a:ext uri="{FF2B5EF4-FFF2-40B4-BE49-F238E27FC236}">
                <a16:creationId xmlns:a16="http://schemas.microsoft.com/office/drawing/2014/main" id="{D3BA6570-236D-471A-8088-E682A13BDF87}"/>
              </a:ext>
            </a:extLst>
          </p:cNvPr>
          <p:cNvSpPr txBox="1"/>
          <p:nvPr/>
        </p:nvSpPr>
        <p:spPr>
          <a:xfrm>
            <a:off x="4587658" y="729734"/>
            <a:ext cx="7174282" cy="461665"/>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endParaRPr lang="en-US" sz="2400" dirty="0"/>
          </a:p>
        </p:txBody>
      </p:sp>
      <p:sp>
        <p:nvSpPr>
          <p:cNvPr id="10" name="Team">
            <a:extLst>
              <a:ext uri="{FF2B5EF4-FFF2-40B4-BE49-F238E27FC236}">
                <a16:creationId xmlns:a16="http://schemas.microsoft.com/office/drawing/2014/main" id="{14170FF7-5FE1-4CCA-92CD-AEDC63D9C810}"/>
              </a:ext>
            </a:extLst>
          </p:cNvPr>
          <p:cNvSpPr txBox="1"/>
          <p:nvPr/>
        </p:nvSpPr>
        <p:spPr>
          <a:xfrm>
            <a:off x="5105028" y="289075"/>
            <a:ext cx="7085936" cy="7164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lnSpc>
                <a:spcPct val="70000"/>
              </a:lnSpc>
              <a:defRPr sz="7000" cap="none" spc="-209">
                <a:solidFill>
                  <a:srgbClr val="000000"/>
                </a:solidFill>
              </a:defRPr>
            </a:lvl1pPr>
          </a:lstStyle>
          <a:p>
            <a:r>
              <a:rPr lang="en-US" sz="5400" dirty="0">
                <a:latin typeface="Arial" panose="020B0604020202020204" pitchFamily="34" charset="0"/>
                <a:cs typeface="Arial" panose="020B0604020202020204" pitchFamily="34" charset="0"/>
              </a:rPr>
              <a:t>API Gateway pattern</a:t>
            </a:r>
            <a:endParaRPr sz="5400" dirty="0">
              <a:latin typeface="Arial" panose="020B0604020202020204" pitchFamily="34" charset="0"/>
              <a:cs typeface="Arial" panose="020B0604020202020204" pitchFamily="34" charset="0"/>
            </a:endParaRPr>
          </a:p>
        </p:txBody>
      </p:sp>
      <p:sp>
        <p:nvSpPr>
          <p:cNvPr id="12" name="Rectangle">
            <a:extLst>
              <a:ext uri="{FF2B5EF4-FFF2-40B4-BE49-F238E27FC236}">
                <a16:creationId xmlns:a16="http://schemas.microsoft.com/office/drawing/2014/main" id="{B89779B9-8AFE-4FB2-8E96-EE555B51B9B4}"/>
              </a:ext>
            </a:extLst>
          </p:cNvPr>
          <p:cNvSpPr/>
          <p:nvPr/>
        </p:nvSpPr>
        <p:spPr>
          <a:xfrm rot="16200000">
            <a:off x="5457324" y="2274711"/>
            <a:ext cx="31751" cy="342901"/>
          </a:xfrm>
          <a:prstGeom prst="rect">
            <a:avLst/>
          </a:prstGeom>
          <a:solidFill>
            <a:srgbClr val="000000"/>
          </a:solidFill>
          <a:ln w="12700">
            <a:miter lim="400000"/>
          </a:ln>
        </p:spPr>
        <p:txBody>
          <a:bodyPr lIns="0" tIns="0" rIns="0" bIns="0" anchor="ctr"/>
          <a:lstStyle/>
          <a:p>
            <a:pPr algn="ctr" defTabSz="412750">
              <a:defRPr sz="3200" cap="none" spc="0">
                <a:solidFill>
                  <a:srgbClr val="5E5E5E"/>
                </a:solidFill>
              </a:defRPr>
            </a:pPr>
            <a:endParaRPr sz="1600"/>
          </a:p>
        </p:txBody>
      </p:sp>
      <p:sp>
        <p:nvSpPr>
          <p:cNvPr id="14" name="Rectangle">
            <a:extLst>
              <a:ext uri="{FF2B5EF4-FFF2-40B4-BE49-F238E27FC236}">
                <a16:creationId xmlns:a16="http://schemas.microsoft.com/office/drawing/2014/main" id="{50C3099A-DD9B-4681-8A4E-704F2D59A590}"/>
              </a:ext>
            </a:extLst>
          </p:cNvPr>
          <p:cNvSpPr/>
          <p:nvPr/>
        </p:nvSpPr>
        <p:spPr>
          <a:xfrm rot="16200000">
            <a:off x="5476374" y="3692461"/>
            <a:ext cx="31751" cy="342901"/>
          </a:xfrm>
          <a:prstGeom prst="rect">
            <a:avLst/>
          </a:prstGeom>
          <a:solidFill>
            <a:srgbClr val="000000"/>
          </a:solidFill>
          <a:ln w="12700">
            <a:miter lim="400000"/>
          </a:ln>
        </p:spPr>
        <p:txBody>
          <a:bodyPr lIns="0" tIns="0" rIns="0" bIns="0" anchor="ctr"/>
          <a:lstStyle/>
          <a:p>
            <a:pPr algn="ctr" defTabSz="412750">
              <a:defRPr sz="3200" cap="none" spc="0">
                <a:solidFill>
                  <a:srgbClr val="5E5E5E"/>
                </a:solidFill>
              </a:defRPr>
            </a:pPr>
            <a:endParaRPr sz="1600"/>
          </a:p>
        </p:txBody>
      </p:sp>
      <p:sp>
        <p:nvSpPr>
          <p:cNvPr id="15" name="ELEMENT 1…">
            <a:extLst>
              <a:ext uri="{FF2B5EF4-FFF2-40B4-BE49-F238E27FC236}">
                <a16:creationId xmlns:a16="http://schemas.microsoft.com/office/drawing/2014/main" id="{239747BE-74A5-4990-B5CC-E665AB39CECC}"/>
              </a:ext>
            </a:extLst>
          </p:cNvPr>
          <p:cNvSpPr txBox="1"/>
          <p:nvPr/>
        </p:nvSpPr>
        <p:spPr>
          <a:xfrm>
            <a:off x="5254574" y="2587529"/>
            <a:ext cx="2631941" cy="379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Single point of entry for certain groups of microservices</a:t>
            </a:r>
          </a:p>
        </p:txBody>
      </p:sp>
      <p:sp>
        <p:nvSpPr>
          <p:cNvPr id="16" name="ELEMENT 2…">
            <a:extLst>
              <a:ext uri="{FF2B5EF4-FFF2-40B4-BE49-F238E27FC236}">
                <a16:creationId xmlns:a16="http://schemas.microsoft.com/office/drawing/2014/main" id="{7E88DC12-7C8D-43A9-B07A-070DAABD7925}"/>
              </a:ext>
            </a:extLst>
          </p:cNvPr>
          <p:cNvSpPr txBox="1"/>
          <p:nvPr/>
        </p:nvSpPr>
        <p:spPr>
          <a:xfrm>
            <a:off x="5283644" y="4005279"/>
            <a:ext cx="2631942" cy="379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Sits between the client apps and the microservices</a:t>
            </a:r>
          </a:p>
        </p:txBody>
      </p:sp>
      <p:pic>
        <p:nvPicPr>
          <p:cNvPr id="17" name="Graphic 323" descr="Graphic 323">
            <a:extLst>
              <a:ext uri="{FF2B5EF4-FFF2-40B4-BE49-F238E27FC236}">
                <a16:creationId xmlns:a16="http://schemas.microsoft.com/office/drawing/2014/main" id="{6D8123F2-22C6-43BA-A83F-FC56A5C14116}"/>
              </a:ext>
            </a:extLst>
          </p:cNvPr>
          <p:cNvPicPr>
            <a:picLocks noChangeAspect="1"/>
          </p:cNvPicPr>
          <p:nvPr/>
        </p:nvPicPr>
        <p:blipFill>
          <a:blip r:embed="rId5"/>
          <a:stretch>
            <a:fillRect/>
          </a:stretch>
        </p:blipFill>
        <p:spPr>
          <a:xfrm>
            <a:off x="5301749" y="3148953"/>
            <a:ext cx="381001" cy="381001"/>
          </a:xfrm>
          <a:prstGeom prst="rect">
            <a:avLst/>
          </a:prstGeom>
          <a:ln w="12700">
            <a:miter lim="400000"/>
          </a:ln>
        </p:spPr>
      </p:pic>
      <p:pic>
        <p:nvPicPr>
          <p:cNvPr id="18" name="Graphic 142" descr="Graphic 142">
            <a:extLst>
              <a:ext uri="{FF2B5EF4-FFF2-40B4-BE49-F238E27FC236}">
                <a16:creationId xmlns:a16="http://schemas.microsoft.com/office/drawing/2014/main" id="{39617031-5DFC-4BA2-857B-8AD6CA67219B}"/>
              </a:ext>
            </a:extLst>
          </p:cNvPr>
          <p:cNvPicPr>
            <a:picLocks noChangeAspect="1"/>
          </p:cNvPicPr>
          <p:nvPr/>
        </p:nvPicPr>
        <p:blipFill>
          <a:blip r:embed="rId6"/>
          <a:stretch>
            <a:fillRect/>
          </a:stretch>
        </p:blipFill>
        <p:spPr>
          <a:xfrm>
            <a:off x="5301934" y="1731203"/>
            <a:ext cx="381001" cy="381001"/>
          </a:xfrm>
          <a:prstGeom prst="rect">
            <a:avLst/>
          </a:prstGeom>
          <a:ln w="12700">
            <a:miter lim="400000"/>
          </a:ln>
        </p:spPr>
      </p:pic>
      <p:sp>
        <p:nvSpPr>
          <p:cNvPr id="19" name="Rectangle">
            <a:extLst>
              <a:ext uri="{FF2B5EF4-FFF2-40B4-BE49-F238E27FC236}">
                <a16:creationId xmlns:a16="http://schemas.microsoft.com/office/drawing/2014/main" id="{EE7370EA-60A2-4F8A-B7CB-208262BA5BFA}"/>
              </a:ext>
            </a:extLst>
          </p:cNvPr>
          <p:cNvSpPr/>
          <p:nvPr/>
        </p:nvSpPr>
        <p:spPr>
          <a:xfrm rot="16200000">
            <a:off x="5454970" y="5213523"/>
            <a:ext cx="31751" cy="342901"/>
          </a:xfrm>
          <a:prstGeom prst="rect">
            <a:avLst/>
          </a:prstGeom>
          <a:solidFill>
            <a:srgbClr val="000000"/>
          </a:solidFill>
          <a:ln w="12700">
            <a:miter lim="400000"/>
          </a:ln>
        </p:spPr>
        <p:txBody>
          <a:bodyPr lIns="0" tIns="0" rIns="0" bIns="0" anchor="ctr"/>
          <a:lstStyle/>
          <a:p>
            <a:pPr algn="ctr" defTabSz="412750">
              <a:defRPr sz="3200" cap="none" spc="0">
                <a:solidFill>
                  <a:srgbClr val="5E5E5E"/>
                </a:solidFill>
              </a:defRPr>
            </a:pPr>
            <a:endParaRPr sz="1600"/>
          </a:p>
        </p:txBody>
      </p:sp>
      <p:sp>
        <p:nvSpPr>
          <p:cNvPr id="20" name="ELEMENT 1…">
            <a:extLst>
              <a:ext uri="{FF2B5EF4-FFF2-40B4-BE49-F238E27FC236}">
                <a16:creationId xmlns:a16="http://schemas.microsoft.com/office/drawing/2014/main" id="{E56ADADE-9D3E-44CF-AC90-DE1C1A418C3E}"/>
              </a:ext>
            </a:extLst>
          </p:cNvPr>
          <p:cNvSpPr txBox="1"/>
          <p:nvPr/>
        </p:nvSpPr>
        <p:spPr>
          <a:xfrm>
            <a:off x="5252220" y="5526341"/>
            <a:ext cx="2631941" cy="22602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spAutoFit/>
          </a:bodyPr>
          <a:lstStyle/>
          <a:p>
            <a:pPr defTabSz="410766">
              <a:spcBef>
                <a:spcPts val="1500"/>
              </a:spcBef>
              <a:defRPr sz="2000" b="0" cap="none" spc="0">
                <a:solidFill>
                  <a:srgbClr val="5E5E5E"/>
                </a:solidFill>
                <a:latin typeface="Helvetica Light"/>
                <a:ea typeface="Helvetica Light"/>
                <a:cs typeface="Helvetica Light"/>
                <a:sym typeface="Helvetica Light"/>
              </a:defRPr>
            </a:pPr>
            <a:r>
              <a:rPr lang="en-US" sz="1000" dirty="0">
                <a:latin typeface="Arial" panose="020B0604020202020204" pitchFamily="34" charset="0"/>
                <a:cs typeface="Arial" panose="020B0604020202020204" pitchFamily="34" charset="0"/>
              </a:rPr>
              <a:t>Request routing from clients to services</a:t>
            </a:r>
          </a:p>
        </p:txBody>
      </p:sp>
      <p:pic>
        <p:nvPicPr>
          <p:cNvPr id="21" name="Graphic 142" descr="Graphic 142">
            <a:extLst>
              <a:ext uri="{FF2B5EF4-FFF2-40B4-BE49-F238E27FC236}">
                <a16:creationId xmlns:a16="http://schemas.microsoft.com/office/drawing/2014/main" id="{C3134AF2-E3D1-4E94-B054-E694E12C44EA}"/>
              </a:ext>
            </a:extLst>
          </p:cNvPr>
          <p:cNvPicPr>
            <a:picLocks noChangeAspect="1"/>
          </p:cNvPicPr>
          <p:nvPr/>
        </p:nvPicPr>
        <p:blipFill>
          <a:blip r:embed="rId6"/>
          <a:stretch>
            <a:fillRect/>
          </a:stretch>
        </p:blipFill>
        <p:spPr>
          <a:xfrm>
            <a:off x="5299580" y="4670015"/>
            <a:ext cx="381001" cy="381001"/>
          </a:xfrm>
          <a:prstGeom prst="rect">
            <a:avLst/>
          </a:prstGeom>
          <a:ln w="12700">
            <a:miter lim="400000"/>
          </a:ln>
        </p:spPr>
      </p:pic>
    </p:spTree>
    <p:extLst>
      <p:ext uri="{BB962C8B-B14F-4D97-AF65-F5344CB8AC3E}">
        <p14:creationId xmlns:p14="http://schemas.microsoft.com/office/powerpoint/2010/main" val="515764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r="http://schemas.openxmlformats.org/officeDocument/2006/relationships" xmlns:p="http://schemas.openxmlformats.org/presentationml/2006/main" xmlns:ma14="http://schemas.microsoft.com/office/mac/drawingml/2011/main" xmlns:a14="http://schemas.microsoft.com/office/drawing/2010/main" xmlns:m="http://schemas.openxmlformats.org/officeDocument/2006/math" xmln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082E6DEA110E14BAFDAA5218EA47495" ma:contentTypeVersion="2" ma:contentTypeDescription="Create a new document." ma:contentTypeScope="" ma:versionID="19f2b2904c7cdb0b11112aec0f2fbc48">
  <xsd:schema xmlns:xsd="http://www.w3.org/2001/XMLSchema" xmlns:xs="http://www.w3.org/2001/XMLSchema" xmlns:p="http://schemas.microsoft.com/office/2006/metadata/properties" xmlns:ns2="3aa9985d-13c5-48b0-9225-fd4d2af6a7a3" targetNamespace="http://schemas.microsoft.com/office/2006/metadata/properties" ma:root="true" ma:fieldsID="12ac08ccbb466788c481be89b675b208" ns2:_="">
    <xsd:import namespace="3aa9985d-13c5-48b0-9225-fd4d2af6a7a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aa9985d-13c5-48b0-9225-fd4d2af6a7a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5721421-5303-4C49-B483-BFAB892F836C}">
  <ds:schemaRefs>
    <ds:schemaRef ds:uri="http://schemas.microsoft.com/sharepoint/v3/contenttype/forms"/>
  </ds:schemaRefs>
</ds:datastoreItem>
</file>

<file path=customXml/itemProps2.xml><?xml version="1.0" encoding="utf-8"?>
<ds:datastoreItem xmlns:ds="http://schemas.openxmlformats.org/officeDocument/2006/customXml" ds:itemID="{C0F73C0C-ACCB-425B-9AC6-1D4F1B2A9B77}">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31421F4D-1E63-4B82-9C3E-3159E2D3BC7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aa9985d-13c5-48b0-9225-fd4d2af6a7a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15688</TotalTime>
  <Words>1019</Words>
  <Application>Microsoft Office PowerPoint</Application>
  <PresentationFormat>Widescreen</PresentationFormat>
  <Paragraphs>84</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Helvetica Light</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Oana Flamanzanu</dc:creator>
  <cp:lastModifiedBy>Ovidiu Popa</cp:lastModifiedBy>
  <cp:revision>27</cp:revision>
  <dcterms:created xsi:type="dcterms:W3CDTF">2020-09-29T15:59:47Z</dcterms:created>
  <dcterms:modified xsi:type="dcterms:W3CDTF">2022-03-30T13:12:05Z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0x0101007082E6DEA110E14BAFDAA5218EA47495</vt:lpwstr>
  </property>
</Properties>
</file>

<file path=docProps/thumbnail.jpeg>
</file>